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8"/>
  </p:notesMasterIdLst>
  <p:sldIdLst>
    <p:sldId id="259" r:id="rId6"/>
    <p:sldId id="260" r:id="rId7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ysop" initials="s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0D2"/>
    <a:srgbClr val="FF4343"/>
    <a:srgbClr val="00C8BA"/>
    <a:srgbClr val="C5FFFB"/>
    <a:srgbClr val="C9FFFB"/>
    <a:srgbClr val="00968B"/>
    <a:srgbClr val="009E93"/>
    <a:srgbClr val="006D64"/>
    <a:srgbClr val="54BCEB"/>
    <a:srgbClr val="D9FF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001" autoAdjust="0"/>
    <p:restoredTop sz="91657" autoAdjust="0"/>
  </p:normalViewPr>
  <p:slideViewPr>
    <p:cSldViewPr>
      <p:cViewPr varScale="1">
        <p:scale>
          <a:sx n="115" d="100"/>
          <a:sy n="115" d="100"/>
        </p:scale>
        <p:origin x="1716" y="84"/>
      </p:cViewPr>
      <p:guideLst>
        <p:guide orient="horz" pos="2160"/>
        <p:guide pos="312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10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222E43BF-527D-440D-8356-FC8BCEDDB5DC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2" tIns="45716" rIns="91432" bIns="45716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32" tIns="45716" rIns="91432" bIns="4571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22D8F38C-0513-424D-9F07-ACE2DBD6F96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4108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1075" y="1241425"/>
            <a:ext cx="48355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SILVER MENU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D8F38C-0513-424D-9F07-ACE2DBD6F960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86705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81075" y="1241425"/>
            <a:ext cx="4835525" cy="3349625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SILVER MENU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D8F38C-0513-424D-9F07-ACE2DBD6F960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28266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FE56D4B-3E37-45DC-8A0E-850FD0BBE6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906000" cy="685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A3E2D7A-21FB-4E41-849E-FBC6B38F3D8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25" y="21720"/>
            <a:ext cx="1602025" cy="769695"/>
          </a:xfrm>
          <a:prstGeom prst="rect">
            <a:avLst/>
          </a:prstGeom>
        </p:spPr>
      </p:pic>
      <p:sp>
        <p:nvSpPr>
          <p:cNvPr id="11" name="Content Placeholder 10">
            <a:extLst>
              <a:ext uri="{FF2B5EF4-FFF2-40B4-BE49-F238E27FC236}">
                <a16:creationId xmlns:a16="http://schemas.microsoft.com/office/drawing/2014/main" id="{11A23375-9CDD-49D8-931C-1FE84E95D572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777413" y="3213100"/>
            <a:ext cx="914400" cy="9144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6626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9760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410853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01556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14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3010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122615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86804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7582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26070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801A62-7A48-4C58-849E-C45ADCCDA826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06912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801A62-7A48-4C58-849E-C45ADCCDA826}" type="datetimeFigureOut">
              <a:rPr lang="en-GB" smtClean="0"/>
              <a:t>20/11/2023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59E0C8-D700-4481-9575-E9D0947D9BA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9720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-1235242" y="7555832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L>
                    <a:lnR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R>
                    <a:lnT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T>
                    <a:lnB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B645F6-9C1E-4BA8-942C-BB4E3E4CEC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75192186"/>
              </p:ext>
            </p:extLst>
          </p:nvPr>
        </p:nvGraphicFramePr>
        <p:xfrm>
          <a:off x="632521" y="998173"/>
          <a:ext cx="8784975" cy="25637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30870">
                  <a:extLst>
                    <a:ext uri="{9D8B030D-6E8A-4147-A177-3AD203B41FA5}">
                      <a16:colId xmlns:a16="http://schemas.microsoft.com/office/drawing/2014/main" val="3931940056"/>
                    </a:ext>
                  </a:extLst>
                </a:gridCol>
                <a:gridCol w="773976">
                  <a:extLst>
                    <a:ext uri="{9D8B030D-6E8A-4147-A177-3AD203B41FA5}">
                      <a16:colId xmlns:a16="http://schemas.microsoft.com/office/drawing/2014/main" val="1802426597"/>
                    </a:ext>
                  </a:extLst>
                </a:gridCol>
                <a:gridCol w="1396026">
                  <a:extLst>
                    <a:ext uri="{9D8B030D-6E8A-4147-A177-3AD203B41FA5}">
                      <a16:colId xmlns:a16="http://schemas.microsoft.com/office/drawing/2014/main" val="2213713473"/>
                    </a:ext>
                  </a:extLst>
                </a:gridCol>
                <a:gridCol w="1396026">
                  <a:extLst>
                    <a:ext uri="{9D8B030D-6E8A-4147-A177-3AD203B41FA5}">
                      <a16:colId xmlns:a16="http://schemas.microsoft.com/office/drawing/2014/main" val="42676253"/>
                    </a:ext>
                  </a:extLst>
                </a:gridCol>
                <a:gridCol w="1396026">
                  <a:extLst>
                    <a:ext uri="{9D8B030D-6E8A-4147-A177-3AD203B41FA5}">
                      <a16:colId xmlns:a16="http://schemas.microsoft.com/office/drawing/2014/main" val="4290988203"/>
                    </a:ext>
                  </a:extLst>
                </a:gridCol>
                <a:gridCol w="1396026">
                  <a:extLst>
                    <a:ext uri="{9D8B030D-6E8A-4147-A177-3AD203B41FA5}">
                      <a16:colId xmlns:a16="http://schemas.microsoft.com/office/drawing/2014/main" val="3195512949"/>
                    </a:ext>
                  </a:extLst>
                </a:gridCol>
                <a:gridCol w="1396025">
                  <a:extLst>
                    <a:ext uri="{9D8B030D-6E8A-4147-A177-3AD203B41FA5}">
                      <a16:colId xmlns:a16="http://schemas.microsoft.com/office/drawing/2014/main" val="1114242205"/>
                    </a:ext>
                  </a:extLst>
                </a:gridCol>
              </a:tblGrid>
              <a:tr h="542829">
                <a:tc>
                  <a:txBody>
                    <a:bodyPr/>
                    <a:lstStyle/>
                    <a:p>
                      <a:pPr algn="l"/>
                      <a:endParaRPr lang="en-GB" sz="1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Monday 1</a:t>
                      </a:r>
                      <a:r>
                        <a:rPr lang="en-GB" sz="11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Jan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Tuesday 2</a:t>
                      </a:r>
                      <a:r>
                        <a:rPr lang="en-GB" sz="11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nd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Jan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Wednesday 3</a:t>
                      </a:r>
                      <a:r>
                        <a:rPr lang="en-GB" sz="11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rd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Jan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Thursday 4</a:t>
                      </a:r>
                      <a:r>
                        <a:rPr lang="en-GB" sz="11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Jan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Friday 5</a:t>
                      </a:r>
                      <a:r>
                        <a:rPr lang="en-GB" sz="11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Jan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792794"/>
                  </a:ext>
                </a:extLst>
              </a:tr>
              <a:tr h="148632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641881"/>
                  </a:ext>
                </a:extLst>
              </a:tr>
              <a:tr h="426508">
                <a:tc rowSpan="4"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January 1</a:t>
                      </a:r>
                      <a:r>
                        <a:rPr lang="en-GB" sz="1100" b="1" baseline="30000" dirty="0">
                          <a:latin typeface="Century Gothic" panose="020B0502020202020204" pitchFamily="34" charset="0"/>
                        </a:rPr>
                        <a:t>st</a:t>
                      </a:r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 to 5</a:t>
                      </a:r>
                      <a:r>
                        <a:rPr lang="en-GB" sz="1100" b="1" baseline="30000" dirty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 2024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Option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Spaghetti Bolognaise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Sausages With Roast Potatoes &amp; Gravy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solidFill>
                            <a:schemeClr val="tx1"/>
                          </a:solidFill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Macaroni Cheese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Fishfingers with Chips &amp; Tomato Ketchup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932877"/>
                  </a:ext>
                </a:extLst>
              </a:tr>
              <a:tr h="59277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Option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Jacket Potato with A Choice of Fillings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Veggie Sausage With Roast Potatoes &amp; Gravy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Tomato Pasta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BBQ Quorn Fillet With Chips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8717763"/>
                  </a:ext>
                </a:extLst>
              </a:tr>
              <a:tr h="42650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Vegetables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Selection of vegetables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0D2"/>
                        </a:highlight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Selection Of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Sweetcorn &amp; Green Beans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Baked Beans &amp; Peas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1932975"/>
                  </a:ext>
                </a:extLst>
              </a:tr>
              <a:tr h="42650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Dessert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Chocolate Cookie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Apple Crumble &amp; Custard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Carrot Cake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Fresh Fruit Salad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820727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89AF887B-F3B6-4EF7-97D6-B8BCE0E9F8EE}"/>
              </a:ext>
            </a:extLst>
          </p:cNvPr>
          <p:cNvSpPr/>
          <p:nvPr/>
        </p:nvSpPr>
        <p:spPr>
          <a:xfrm>
            <a:off x="3368824" y="306823"/>
            <a:ext cx="3818684" cy="374405"/>
          </a:xfrm>
          <a:prstGeom prst="rect">
            <a:avLst/>
          </a:prstGeom>
          <a:solidFill>
            <a:srgbClr val="FFF0D2"/>
          </a:solidFill>
          <a:ln>
            <a:solidFill>
              <a:srgbClr val="FF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201837" y="264578"/>
            <a:ext cx="40973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latin typeface="Century Gothic" panose="020B0502020202020204" pitchFamily="34" charset="0"/>
              </a:rPr>
              <a:t> </a:t>
            </a:r>
            <a:r>
              <a:rPr lang="en-GB" sz="1100" b="1" dirty="0">
                <a:latin typeface="Century Gothic" panose="020B0502020202020204" pitchFamily="34" charset="0"/>
              </a:rPr>
              <a:t>Kent &amp; TKAT  Back to School Menu Jan 2</a:t>
            </a:r>
            <a:r>
              <a:rPr lang="en-GB" sz="1100" b="1" baseline="30000" dirty="0">
                <a:latin typeface="Century Gothic" panose="020B0502020202020204" pitchFamily="34" charset="0"/>
              </a:rPr>
              <a:t>nd</a:t>
            </a:r>
            <a:r>
              <a:rPr lang="en-GB" sz="1100" b="1" dirty="0">
                <a:latin typeface="Century Gothic" panose="020B0502020202020204" pitchFamily="34" charset="0"/>
              </a:rPr>
              <a:t> to 5th 2024</a:t>
            </a:r>
          </a:p>
        </p:txBody>
      </p:sp>
      <p:sp>
        <p:nvSpPr>
          <p:cNvPr id="34" name="Oval 33"/>
          <p:cNvSpPr/>
          <p:nvPr/>
        </p:nvSpPr>
        <p:spPr>
          <a:xfrm>
            <a:off x="7206842" y="439807"/>
            <a:ext cx="144016" cy="14401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25B8E71-295B-4986-A1AD-2AA9CE9C6FE9}"/>
              </a:ext>
            </a:extLst>
          </p:cNvPr>
          <p:cNvSpPr/>
          <p:nvPr/>
        </p:nvSpPr>
        <p:spPr>
          <a:xfrm>
            <a:off x="3224808" y="449244"/>
            <a:ext cx="144016" cy="14401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9" name="Picture 68" descr="A close up of a logo&#10;&#10;Description automatically generated">
            <a:extLst>
              <a:ext uri="{FF2B5EF4-FFF2-40B4-BE49-F238E27FC236}">
                <a16:creationId xmlns:a16="http://schemas.microsoft.com/office/drawing/2014/main" id="{CB3F88E2-0225-4CD8-91E6-3F0F35C694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6322" y="477883"/>
            <a:ext cx="172839" cy="174096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48E26DBC-964B-44B3-AEF4-681B6B6BD88A}"/>
              </a:ext>
            </a:extLst>
          </p:cNvPr>
          <p:cNvSpPr txBox="1"/>
          <p:nvPr/>
        </p:nvSpPr>
        <p:spPr>
          <a:xfrm>
            <a:off x="4592960" y="5099441"/>
            <a:ext cx="4502850" cy="824055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4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dirty="0">
                <a:solidFill>
                  <a:schemeClr val="bg1"/>
                </a:solidFill>
                <a:latin typeface="Century Gothic" panose="020B0502020202020204" pitchFamily="34" charset="0"/>
              </a:rPr>
              <a:t> If your child has an allergy or intolerance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E21566-5939-1D3F-D592-399AE645CE5D}"/>
              </a:ext>
            </a:extLst>
          </p:cNvPr>
          <p:cNvSpPr txBox="1"/>
          <p:nvPr/>
        </p:nvSpPr>
        <p:spPr>
          <a:xfrm>
            <a:off x="658829" y="5099441"/>
            <a:ext cx="3646099" cy="354140"/>
          </a:xfrm>
          <a:prstGeom prst="roundRect">
            <a:avLst/>
          </a:prstGeom>
          <a:solidFill>
            <a:schemeClr val="accent3"/>
          </a:solidFill>
          <a:ln w="19050">
            <a:solidFill>
              <a:schemeClr val="accent3"/>
            </a:solidFill>
          </a:ln>
        </p:spPr>
        <p:txBody>
          <a:bodyPr wrap="square" rtlCol="0">
            <a:spAutoFit/>
          </a:bodyPr>
          <a:lstStyle/>
          <a:p>
            <a:r>
              <a:rPr lang="en-GB" sz="740" b="1" dirty="0">
                <a:solidFill>
                  <a:schemeClr val="bg1"/>
                </a:solidFill>
                <a:latin typeface="Century Gothic" panose="020B0502020202020204" pitchFamily="34" charset="0"/>
              </a:rPr>
              <a:t>AVAILABLE DAILY Fresh Bread  &amp; Salad Selection, Jacket Potatoes with Various filling</a:t>
            </a:r>
            <a:endParaRPr lang="en-GB" sz="7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9524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/>
        </p:nvGraphicFramePr>
        <p:xfrm>
          <a:off x="-1235242" y="7555832"/>
          <a:ext cx="208280" cy="365760"/>
        </p:xfrm>
        <a:graphic>
          <a:graphicData uri="http://schemas.openxmlformats.org/drawingml/2006/table">
            <a:tbl>
              <a:tblPr/>
              <a:tblGrid>
                <a:gridCol w="2082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L>
                    <a:lnR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R>
                    <a:lnT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T>
                    <a:lnB w="12700" cmpd="sng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35B645F6-9C1E-4BA8-942C-BB4E3E4CEC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5631603"/>
              </p:ext>
            </p:extLst>
          </p:nvPr>
        </p:nvGraphicFramePr>
        <p:xfrm>
          <a:off x="632521" y="998173"/>
          <a:ext cx="8784975" cy="273837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30870">
                  <a:extLst>
                    <a:ext uri="{9D8B030D-6E8A-4147-A177-3AD203B41FA5}">
                      <a16:colId xmlns:a16="http://schemas.microsoft.com/office/drawing/2014/main" val="3931940056"/>
                    </a:ext>
                  </a:extLst>
                </a:gridCol>
                <a:gridCol w="773976">
                  <a:extLst>
                    <a:ext uri="{9D8B030D-6E8A-4147-A177-3AD203B41FA5}">
                      <a16:colId xmlns:a16="http://schemas.microsoft.com/office/drawing/2014/main" val="1802426597"/>
                    </a:ext>
                  </a:extLst>
                </a:gridCol>
                <a:gridCol w="1396026">
                  <a:extLst>
                    <a:ext uri="{9D8B030D-6E8A-4147-A177-3AD203B41FA5}">
                      <a16:colId xmlns:a16="http://schemas.microsoft.com/office/drawing/2014/main" val="2213713473"/>
                    </a:ext>
                  </a:extLst>
                </a:gridCol>
                <a:gridCol w="1396026">
                  <a:extLst>
                    <a:ext uri="{9D8B030D-6E8A-4147-A177-3AD203B41FA5}">
                      <a16:colId xmlns:a16="http://schemas.microsoft.com/office/drawing/2014/main" val="42676253"/>
                    </a:ext>
                  </a:extLst>
                </a:gridCol>
                <a:gridCol w="1396026">
                  <a:extLst>
                    <a:ext uri="{9D8B030D-6E8A-4147-A177-3AD203B41FA5}">
                      <a16:colId xmlns:a16="http://schemas.microsoft.com/office/drawing/2014/main" val="4290988203"/>
                    </a:ext>
                  </a:extLst>
                </a:gridCol>
                <a:gridCol w="1396026">
                  <a:extLst>
                    <a:ext uri="{9D8B030D-6E8A-4147-A177-3AD203B41FA5}">
                      <a16:colId xmlns:a16="http://schemas.microsoft.com/office/drawing/2014/main" val="3195512949"/>
                    </a:ext>
                  </a:extLst>
                </a:gridCol>
                <a:gridCol w="1396025">
                  <a:extLst>
                    <a:ext uri="{9D8B030D-6E8A-4147-A177-3AD203B41FA5}">
                      <a16:colId xmlns:a16="http://schemas.microsoft.com/office/drawing/2014/main" val="1114242205"/>
                    </a:ext>
                  </a:extLst>
                </a:gridCol>
              </a:tblGrid>
              <a:tr h="542829">
                <a:tc>
                  <a:txBody>
                    <a:bodyPr/>
                    <a:lstStyle/>
                    <a:p>
                      <a:pPr algn="l"/>
                      <a:endParaRPr lang="en-GB" sz="1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8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Monday 1</a:t>
                      </a:r>
                      <a:r>
                        <a:rPr lang="en-GB" sz="11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st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Jan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Tuesday 2</a:t>
                      </a:r>
                      <a:r>
                        <a:rPr lang="en-GB" sz="11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nd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Jan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Wednesday 3</a:t>
                      </a:r>
                      <a:r>
                        <a:rPr lang="en-GB" sz="11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rd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Jan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Thursday 4</a:t>
                      </a:r>
                      <a:r>
                        <a:rPr lang="en-GB" sz="11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Jan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Friday 5</a:t>
                      </a:r>
                      <a:r>
                        <a:rPr lang="en-GB" sz="1100" b="1" baseline="3000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1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Jan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5792794"/>
                  </a:ext>
                </a:extLst>
              </a:tr>
              <a:tr h="148632">
                <a:tc>
                  <a:txBody>
                    <a:bodyPr/>
                    <a:lstStyle/>
                    <a:p>
                      <a:pPr algn="l"/>
                      <a:endParaRPr lang="en-GB" sz="100" b="1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0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4641881"/>
                  </a:ext>
                </a:extLst>
              </a:tr>
              <a:tr h="426508">
                <a:tc rowSpan="4">
                  <a:txBody>
                    <a:bodyPr/>
                    <a:lstStyle/>
                    <a:p>
                      <a:pPr algn="l"/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January 1</a:t>
                      </a:r>
                      <a:r>
                        <a:rPr lang="en-GB" sz="1100" b="1" baseline="30000" dirty="0">
                          <a:latin typeface="Century Gothic" panose="020B0502020202020204" pitchFamily="34" charset="0"/>
                        </a:rPr>
                        <a:t>st</a:t>
                      </a:r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 to 5</a:t>
                      </a:r>
                      <a:r>
                        <a:rPr lang="en-GB" sz="1100" b="1" baseline="30000" dirty="0">
                          <a:latin typeface="Century Gothic" panose="020B0502020202020204" pitchFamily="34" charset="0"/>
                        </a:rPr>
                        <a:t>th</a:t>
                      </a:r>
                      <a:r>
                        <a:rPr lang="en-GB" sz="1100" b="1" dirty="0">
                          <a:latin typeface="Century Gothic" panose="020B0502020202020204" pitchFamily="34" charset="0"/>
                        </a:rPr>
                        <a:t> 2024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Option 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SD8 &amp; B48 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Spaghetti Bolognaise 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P3 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Sausages With </a:t>
                      </a: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D82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 Roast Potatoes &amp; </a:t>
                      </a: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SD118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 Gravy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solidFill>
                            <a:schemeClr val="tx1"/>
                          </a:solidFill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V11 </a:t>
                      </a:r>
                      <a:r>
                        <a:rPr lang="en-GB" sz="800" dirty="0">
                          <a:solidFill>
                            <a:schemeClr val="tx1"/>
                          </a:solidFill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Macaroni Cheese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F6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 Fishfingers with</a:t>
                      </a: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 SD5 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Chips &amp;</a:t>
                      </a: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 SD14 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Tomato Ketchup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2932877"/>
                  </a:ext>
                </a:extLst>
              </a:tr>
              <a:tr h="736696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Option 2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Jacket Potato with A Choice of Fillings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V238 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Veggie Sausage With </a:t>
                      </a: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D82 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 Roast Potatoes &amp; </a:t>
                      </a: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SD118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 Gravy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V188 </a:t>
                      </a:r>
                      <a:r>
                        <a:rPr lang="en-GB" sz="800" dirty="0" err="1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Arrabibata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 &amp; Butterbean Pasta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solidFill>
                          <a:schemeClr val="tx1"/>
                        </a:solidFill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V205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 BBQ Quorn Fillet With </a:t>
                      </a: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SD5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 Chips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8717763"/>
                  </a:ext>
                </a:extLst>
              </a:tr>
              <a:tr h="42650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Vegetables 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Selection of vegetables</a:t>
                      </a:r>
                      <a:endParaRPr kumimoji="0" lang="en-GB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highlight>
                          <a:srgbClr val="FFF0D2"/>
                        </a:highlight>
                        <a:uLnTx/>
                        <a:uFillTx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Selection Of Vegetables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SD14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Sweetcorn &amp;</a:t>
                      </a: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SD12 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Green Beans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SD22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 Baked Beans &amp; </a:t>
                      </a:r>
                      <a:r>
                        <a:rPr kumimoji="0" lang="en-GB" sz="8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SD18 </a:t>
                      </a:r>
                      <a:r>
                        <a:rPr kumimoji="0" lang="en-GB" sz="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highlight>
                            <a:srgbClr val="FFF0D2"/>
                          </a:highlight>
                          <a:uLnTx/>
                          <a:uFillTx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Peas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1932975"/>
                  </a:ext>
                </a:extLst>
              </a:tr>
              <a:tr h="426508"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dirty="0">
                          <a:latin typeface="Century Gothic" panose="020B0502020202020204" pitchFamily="34" charset="0"/>
                        </a:rPr>
                        <a:t>Dessert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en-GB" sz="800" dirty="0">
                        <a:highlight>
                          <a:srgbClr val="FFF0D2"/>
                        </a:highlight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  D40 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Chocolate Cookie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D242 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Apple Crumble &amp; </a:t>
                      </a:r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D2 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Custard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D234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 Carrot Cake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800" b="1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D223 </a:t>
                      </a:r>
                      <a:r>
                        <a:rPr lang="en-GB" sz="800" dirty="0">
                          <a:highlight>
                            <a:srgbClr val="FFF0D2"/>
                          </a:highlight>
                          <a:latin typeface="Century Gothic" panose="020B0502020202020204" pitchFamily="34" charset="0"/>
                        </a:rPr>
                        <a:t>Fresh Fruit Salad</a:t>
                      </a:r>
                    </a:p>
                  </a:txBody>
                  <a:tcPr>
                    <a:lnL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6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0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54820727"/>
                  </a:ext>
                </a:extLst>
              </a:tr>
            </a:tbl>
          </a:graphicData>
        </a:graphic>
      </p:graphicFrame>
      <p:sp>
        <p:nvSpPr>
          <p:cNvPr id="12" name="Rectangle 11">
            <a:extLst>
              <a:ext uri="{FF2B5EF4-FFF2-40B4-BE49-F238E27FC236}">
                <a16:creationId xmlns:a16="http://schemas.microsoft.com/office/drawing/2014/main" id="{89AF887B-F3B6-4EF7-97D6-B8BCE0E9F8EE}"/>
              </a:ext>
            </a:extLst>
          </p:cNvPr>
          <p:cNvSpPr/>
          <p:nvPr/>
        </p:nvSpPr>
        <p:spPr>
          <a:xfrm>
            <a:off x="3368824" y="306823"/>
            <a:ext cx="3818684" cy="374405"/>
          </a:xfrm>
          <a:prstGeom prst="rect">
            <a:avLst/>
          </a:prstGeom>
          <a:solidFill>
            <a:srgbClr val="FFF0D2"/>
          </a:solidFill>
          <a:ln>
            <a:solidFill>
              <a:srgbClr val="FFF0D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3201836" y="264578"/>
            <a:ext cx="42744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000" b="1" dirty="0">
                <a:latin typeface="Century Gothic" panose="020B0502020202020204" pitchFamily="34" charset="0"/>
              </a:rPr>
              <a:t> Coded Menu</a:t>
            </a:r>
          </a:p>
          <a:p>
            <a:pPr algn="ctr"/>
            <a:r>
              <a:rPr lang="en-GB" sz="1000" b="1">
                <a:latin typeface="Century Gothic" panose="020B0502020202020204" pitchFamily="34" charset="0"/>
              </a:rPr>
              <a:t>Kent </a:t>
            </a:r>
            <a:r>
              <a:rPr lang="en-GB" sz="1000" b="1" dirty="0">
                <a:latin typeface="Century Gothic" panose="020B0502020202020204" pitchFamily="34" charset="0"/>
              </a:rPr>
              <a:t>&amp; TKAT  Back to </a:t>
            </a:r>
            <a:r>
              <a:rPr lang="en-GB" sz="1000" b="1">
                <a:latin typeface="Century Gothic" panose="020B0502020202020204" pitchFamily="34" charset="0"/>
              </a:rPr>
              <a:t>School Menu </a:t>
            </a:r>
            <a:r>
              <a:rPr lang="en-GB" sz="1000" b="1" dirty="0">
                <a:latin typeface="Century Gothic" panose="020B0502020202020204" pitchFamily="34" charset="0"/>
              </a:rPr>
              <a:t>Jan 2</a:t>
            </a:r>
            <a:r>
              <a:rPr lang="en-GB" sz="1000" b="1" baseline="30000" dirty="0">
                <a:latin typeface="Century Gothic" panose="020B0502020202020204" pitchFamily="34" charset="0"/>
              </a:rPr>
              <a:t>nd</a:t>
            </a:r>
            <a:r>
              <a:rPr lang="en-GB" sz="1000" b="1" dirty="0">
                <a:latin typeface="Century Gothic" panose="020B0502020202020204" pitchFamily="34" charset="0"/>
              </a:rPr>
              <a:t> to 5th 2024</a:t>
            </a:r>
          </a:p>
        </p:txBody>
      </p:sp>
      <p:sp>
        <p:nvSpPr>
          <p:cNvPr id="34" name="Oval 33"/>
          <p:cNvSpPr/>
          <p:nvPr/>
        </p:nvSpPr>
        <p:spPr>
          <a:xfrm>
            <a:off x="7206842" y="439807"/>
            <a:ext cx="144016" cy="14401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325B8E71-295B-4986-A1AD-2AA9CE9C6FE9}"/>
              </a:ext>
            </a:extLst>
          </p:cNvPr>
          <p:cNvSpPr/>
          <p:nvPr/>
        </p:nvSpPr>
        <p:spPr>
          <a:xfrm>
            <a:off x="3224808" y="449244"/>
            <a:ext cx="144016" cy="144016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9" name="Picture 68" descr="A close up of a logo&#10;&#10;Description automatically generated">
            <a:extLst>
              <a:ext uri="{FF2B5EF4-FFF2-40B4-BE49-F238E27FC236}">
                <a16:creationId xmlns:a16="http://schemas.microsoft.com/office/drawing/2014/main" id="{CB3F88E2-0225-4CD8-91E6-3F0F35C6940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6322" y="477883"/>
            <a:ext cx="172839" cy="174096"/>
          </a:xfrm>
          <a:prstGeom prst="rect">
            <a:avLst/>
          </a:prstGeom>
        </p:spPr>
      </p:pic>
      <p:sp>
        <p:nvSpPr>
          <p:cNvPr id="63" name="TextBox 62">
            <a:extLst>
              <a:ext uri="{FF2B5EF4-FFF2-40B4-BE49-F238E27FC236}">
                <a16:creationId xmlns:a16="http://schemas.microsoft.com/office/drawing/2014/main" id="{48E26DBC-964B-44B3-AEF4-681B6B6BD88A}"/>
              </a:ext>
            </a:extLst>
          </p:cNvPr>
          <p:cNvSpPr txBox="1"/>
          <p:nvPr/>
        </p:nvSpPr>
        <p:spPr>
          <a:xfrm>
            <a:off x="4592960" y="5099441"/>
            <a:ext cx="4502850" cy="824055"/>
          </a:xfrm>
          <a:prstGeom prst="roundRect">
            <a:avLst/>
          </a:prstGeom>
          <a:solidFill>
            <a:srgbClr val="FF0000"/>
          </a:solidFill>
          <a:ln w="190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740" b="1" dirty="0">
                <a:solidFill>
                  <a:schemeClr val="bg1"/>
                </a:solidFill>
                <a:latin typeface="Century Gothic" panose="020B0502020202020204" pitchFamily="34" charset="0"/>
              </a:rPr>
              <a:t>ALLERGY INFORMATION:</a:t>
            </a:r>
          </a:p>
          <a:p>
            <a:r>
              <a:rPr lang="en-GB" sz="700" dirty="0">
                <a:solidFill>
                  <a:schemeClr val="bg1"/>
                </a:solidFill>
                <a:latin typeface="Century Gothic" panose="020B0502020202020204" pitchFamily="34" charset="0"/>
              </a:rPr>
              <a:t> If your child has an allergy or intolerance please ask a member of the catering team for information. If your child has a school lunch and has a food allergy or intolerance you will be asked to complete a form to ensure we have the necessary information to cater for your child. We use a large variety of ingredients in the preparation of our meals and due to the nature of our kitchens it is not possible to completely remove the risk of cross contamination.</a:t>
            </a:r>
          </a:p>
        </p:txBody>
      </p:sp>
    </p:spTree>
    <p:extLst>
      <p:ext uri="{BB962C8B-B14F-4D97-AF65-F5344CB8AC3E}">
        <p14:creationId xmlns:p14="http://schemas.microsoft.com/office/powerpoint/2010/main" val="13051499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CaterLink Library" ma:contentTypeID="0x01010052FFBB5F4ECAC345B68EA5B0F012F2CB001D2DD4021E51ED469CD64ECCA14AA431" ma:contentTypeVersion="17" ma:contentTypeDescription="" ma:contentTypeScope="" ma:versionID="fd127ddd02a0ba9c1541c8ea31bbc3b9">
  <xsd:schema xmlns:xsd="http://www.w3.org/2001/XMLSchema" xmlns:xs="http://www.w3.org/2001/XMLSchema" xmlns:p="http://schemas.microsoft.com/office/2006/metadata/properties" xmlns:ns2="84053289-19df-4a0d-ba79-24174fdaa722" xmlns:ns3="fde98e28-7625-451c-8c53-44dda40a03da" targetNamespace="http://schemas.microsoft.com/office/2006/metadata/properties" ma:root="true" ma:fieldsID="6c68bff28220322ca83ed96fa0b2f089" ns2:_="" ns3:_="">
    <xsd:import namespace="84053289-19df-4a0d-ba79-24174fdaa722"/>
    <xsd:import namespace="fde98e28-7625-451c-8c53-44dda40a03da"/>
    <xsd:element name="properties">
      <xsd:complexType>
        <xsd:sequence>
          <xsd:element name="documentManagement">
            <xsd:complexType>
              <xsd:all>
                <xsd:element ref="ns2:TaxCatchAll" minOccurs="0"/>
                <xsd:element ref="ns2:TaxCatchAllLabel" minOccurs="0"/>
                <xsd:element ref="ns2:e72ff13f1b664d099034ef488b8ed406" minOccurs="0"/>
                <xsd:element ref="ns3:Sector" minOccurs="0"/>
                <xsd:element ref="ns3:Category" minOccurs="0"/>
                <xsd:element ref="ns3:Season" minOccurs="0"/>
                <xsd:element ref="ns3:Description0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053289-19df-4a0d-ba79-24174fdaa722" elementFormDefault="qualified">
    <xsd:import namespace="http://schemas.microsoft.com/office/2006/documentManagement/types"/>
    <xsd:import namespace="http://schemas.microsoft.com/office/infopath/2007/PartnerControls"/>
    <xsd:element name="TaxCatchAll" ma:index="8" nillable="true" ma:displayName="Taxonomy Catch All Column" ma:hidden="true" ma:list="{4dd14cfc-4989-4c77-a8f5-968de01c02bd}" ma:internalName="TaxCatchAll" ma:showField="CatchAllData" ma:web="942a2052-b5dd-4187-9169-60830e3426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9" nillable="true" ma:displayName="Taxonomy Catch All Column1" ma:hidden="true" ma:list="{4dd14cfc-4989-4c77-a8f5-968de01c02bd}" ma:internalName="TaxCatchAllLabel" ma:readOnly="true" ma:showField="CatchAllDataLabel" ma:web="942a2052-b5dd-4187-9169-60830e34261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e72ff13f1b664d099034ef488b8ed406" ma:index="11" nillable="true" ma:taxonomy="true" ma:internalName="e72ff13f1b664d099034ef488b8ed406" ma:taxonomyFieldName="Company_x0020_Metadata" ma:displayName="Company-Metadata" ma:readOnly="false" ma:default="2;#CaterLink|6b7c7025-ee94-469a-84b5-af43f06be2f7" ma:fieldId="{e72ff13f-1b66-4d09-9034-ef488b8ed406}" ma:taxonomyMulti="true" ma:sspId="44daa782-f5eb-4b1d-9e96-5b2bf63ae0ae" ma:termSetId="1ccc5a69-7d96-4eaa-b490-024d0e35738f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de98e28-7625-451c-8c53-44dda40a03da" elementFormDefault="qualified">
    <xsd:import namespace="http://schemas.microsoft.com/office/2006/documentManagement/types"/>
    <xsd:import namespace="http://schemas.microsoft.com/office/infopath/2007/PartnerControls"/>
    <xsd:element name="Sector" ma:index="13" nillable="true" ma:displayName="Sector" ma:format="Dropdown" ma:internalName="Sector" ma:readOnly="false">
      <xsd:simpleType>
        <xsd:restriction base="dms:Choice">
          <xsd:enumeration value="Primary"/>
          <xsd:enumeration value="Secondary"/>
          <xsd:enumeration value="College"/>
        </xsd:restriction>
      </xsd:simpleType>
    </xsd:element>
    <xsd:element name="Category" ma:index="14" nillable="true" ma:displayName="Category" ma:format="Dropdown" ma:internalName="Category">
      <xsd:simpleType>
        <xsd:restriction base="dms:Choice">
          <xsd:enumeration value="Destination Days"/>
          <xsd:enumeration value="Discovery Days"/>
          <xsd:enumeration value="Food Offers"/>
          <xsd:enumeration value="Foodie Facts"/>
          <xsd:enumeration value="Impulse Promotions"/>
          <xsd:enumeration value="Loyalty Posters"/>
          <xsd:enumeration value="Meal Deal"/>
          <xsd:enumeration value="Menu Flyers"/>
          <xsd:enumeration value="Other"/>
          <xsd:enumeration value="Pop Up"/>
          <xsd:enumeration value="Provenance"/>
          <xsd:enumeration value="QR Codes"/>
          <xsd:enumeration value="Useful Images"/>
        </xsd:restriction>
      </xsd:simpleType>
    </xsd:element>
    <xsd:element name="Season" ma:index="15" nillable="true" ma:displayName="Season" ma:format="Dropdown" ma:hidden="true" ma:internalName="Season" ma:readOnly="false">
      <xsd:simpleType>
        <xsd:restriction base="dms:Choice">
          <xsd:enumeration value="Spring"/>
          <xsd:enumeration value="Summer"/>
          <xsd:enumeration value="Autumn"/>
          <xsd:enumeration value="Winter"/>
        </xsd:restriction>
      </xsd:simpleType>
    </xsd:element>
    <xsd:element name="Description0" ma:index="16" nillable="true" ma:displayName="Description" ma:internalName="Description0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haredContentType xmlns="Microsoft.SharePoint.Taxonomy.ContentTypeSync" SourceId="44daa782-f5eb-4b1d-9e96-5b2bf63ae0ae" ContentTypeId="0x01010052FFBB5F4ECAC345B68EA5B0F012F2CB" PreviousValue="false"/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053289-19df-4a0d-ba79-24174fdaa722">
      <Value>2</Value>
    </TaxCatchAll>
    <e72ff13f1b664d099034ef488b8ed406 xmlns="84053289-19df-4a0d-ba79-24174fdaa722">
      <Terms xmlns="http://schemas.microsoft.com/office/infopath/2007/PartnerControls">
        <TermInfo xmlns="http://schemas.microsoft.com/office/infopath/2007/PartnerControls">
          <TermName xmlns="http://schemas.microsoft.com/office/infopath/2007/PartnerControls">CaterLink</TermName>
          <TermId xmlns="http://schemas.microsoft.com/office/infopath/2007/PartnerControls">6b7c7025-ee94-469a-84b5-af43f06be2f7</TermId>
        </TermInfo>
      </Terms>
    </e72ff13f1b664d099034ef488b8ed406>
    <Category xmlns="fde98e28-7625-451c-8c53-44dda40a03da">Other</Category>
    <Sector xmlns="fde98e28-7625-451c-8c53-44dda40a03da">Secondary</Sector>
    <Season xmlns="fde98e28-7625-451c-8c53-44dda40a03da" xsi:nil="true"/>
    <Description0 xmlns="fde98e28-7625-451c-8c53-44dda40a03da">Template - Weekly Menu Cycle (to be printed on plain paper)</Description0>
  </documentManagement>
</p:properties>
</file>

<file path=customXml/itemProps1.xml><?xml version="1.0" encoding="utf-8"?>
<ds:datastoreItem xmlns:ds="http://schemas.openxmlformats.org/officeDocument/2006/customXml" ds:itemID="{DDEB18C1-AF1D-4CE1-9301-75787EDEAF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4053289-19df-4a0d-ba79-24174fdaa722"/>
    <ds:schemaRef ds:uri="fde98e28-7625-451c-8c53-44dda40a03d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AB8ED64-C6F3-4AA7-A4F8-D8EE960172A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3368634-8872-4DB1-B9B5-5E3EB5036161}">
  <ds:schemaRefs>
    <ds:schemaRef ds:uri="Microsoft.SharePoint.Taxonomy.ContentTypeSync"/>
  </ds:schemaRefs>
</ds:datastoreItem>
</file>

<file path=customXml/itemProps4.xml><?xml version="1.0" encoding="utf-8"?>
<ds:datastoreItem xmlns:ds="http://schemas.openxmlformats.org/officeDocument/2006/customXml" ds:itemID="{38B72B72-EFE2-4371-B500-B2B9B1CA3EDB}">
  <ds:schemaRefs>
    <ds:schemaRef ds:uri="http://schemas.microsoft.com/office/2006/metadata/properties"/>
    <ds:schemaRef ds:uri="fde98e28-7625-451c-8c53-44dda40a03da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84053289-19df-4a0d-ba79-24174fdaa722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7092</TotalTime>
  <Words>435</Words>
  <Application>Microsoft Office PowerPoint</Application>
  <PresentationFormat>A4 Paper (210x297 mm)</PresentationFormat>
  <Paragraphs>65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Century Gothic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Christian Pass</dc:creator>
  <cp:lastModifiedBy>Mrs G Tree</cp:lastModifiedBy>
  <cp:revision>425</cp:revision>
  <cp:lastPrinted>2020-03-11T16:56:56Z</cp:lastPrinted>
  <dcterms:created xsi:type="dcterms:W3CDTF">2014-08-19T19:35:20Z</dcterms:created>
  <dcterms:modified xsi:type="dcterms:W3CDTF">2023-11-20T12:00:07Z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0x01010052FFBB5F4ECAC345B68EA5B0F012F2CB001D2DD4021E51ED469CD64ECCA14AA431</vt:lpwstr>
  </property>
  <property fmtid="{D5CDD505-2E9C-101B-9397-08002B2CF9AE}" pid="3" name="Company_x0020_Metadata">
    <vt:lpwstr>2;#CaterLink|6b7c7025-ee94-469a-84b5-af43f06be2f7</vt:lpwstr>
  </property>
  <property fmtid="{D5CDD505-2E9C-101B-9397-08002B2CF9AE}" pid="4" name="Company Metadata">
    <vt:lpwstr>2;#CaterLink</vt:lpwstr>
  </property>
  <property fmtid="{D5CDD505-2E9C-101B-9397-08002B2CF9AE}" pid="5" name="Order">
    <vt:r8>70900</vt:r8>
  </property>
</Properties>
</file>