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1" r:id="rId1"/>
  </p:sldMasterIdLst>
  <p:notesMasterIdLst>
    <p:notesMasterId r:id="rId16"/>
  </p:notesMasterIdLst>
  <p:sldIdLst>
    <p:sldId id="295" r:id="rId2"/>
    <p:sldId id="257" r:id="rId3"/>
    <p:sldId id="259" r:id="rId4"/>
    <p:sldId id="263" r:id="rId5"/>
    <p:sldId id="292" r:id="rId6"/>
    <p:sldId id="258" r:id="rId7"/>
    <p:sldId id="268" r:id="rId8"/>
    <p:sldId id="299" r:id="rId9"/>
    <p:sldId id="300" r:id="rId10"/>
    <p:sldId id="262" r:id="rId11"/>
    <p:sldId id="287" r:id="rId12"/>
    <p:sldId id="288" r:id="rId13"/>
    <p:sldId id="289" r:id="rId14"/>
    <p:sldId id="291" r:id="rId15"/>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C14BE45-E1F2-4472-8629-098C7052DC79}" v="57" dt="2022-09-05T13:41:20.491"/>
  </p1510:revLst>
</p1510:revInfo>
</file>

<file path=ppt/tableStyles.xml><?xml version="1.0" encoding="utf-8"?>
<a:tblStyleLst xmlns:a="http://schemas.openxmlformats.org/drawingml/2006/main" def="{89C1C776-A2E7-4E22-B32F-AB2911E46BF5}">
  <a:tblStyle styleId="{89C1C776-A2E7-4E22-B32F-AB2911E46BF5}" styleName="Table_0">
    <a:wholeTbl>
      <a:tcTxStyle>
        <a:font>
          <a:latin typeface="Arial"/>
          <a:ea typeface="Arial"/>
          <a:cs typeface="Arial"/>
        </a:font>
        <a:srgbClr val="000000"/>
      </a:tcTxStyle>
      <a:tcStyle>
        <a:tcBdr>
          <a:left>
            <a:ln w="12700" cap="flat" cmpd="sng">
              <a:solidFill>
                <a:srgbClr val="000000"/>
              </a:solidFill>
              <a:prstDash val="solid"/>
              <a:round/>
              <a:headEnd type="none" w="sm" len="sm"/>
              <a:tailEnd type="none" w="sm" len="sm"/>
            </a:ln>
          </a:left>
          <a:right>
            <a:ln w="12700" cap="flat" cmpd="sng">
              <a:solidFill>
                <a:srgbClr val="000000"/>
              </a:solidFill>
              <a:prstDash val="solid"/>
              <a:round/>
              <a:headEnd type="none" w="sm" len="sm"/>
              <a:tailEnd type="none" w="sm" len="sm"/>
            </a:ln>
          </a:right>
          <a:top>
            <a:ln w="12700" cap="flat" cmpd="sng">
              <a:solidFill>
                <a:srgbClr val="000000"/>
              </a:solidFill>
              <a:prstDash val="solid"/>
              <a:round/>
              <a:headEnd type="none" w="sm" len="sm"/>
              <a:tailEnd type="none" w="sm" len="sm"/>
            </a:ln>
          </a:top>
          <a:bottom>
            <a:ln w="12700" cap="flat" cmpd="sng">
              <a:solidFill>
                <a:srgbClr val="000000"/>
              </a:solidFill>
              <a:prstDash val="solid"/>
              <a:round/>
              <a:headEnd type="none" w="sm" len="sm"/>
              <a:tailEnd type="none" w="sm" len="sm"/>
            </a:ln>
          </a:bottom>
          <a:insideH>
            <a:ln w="12700" cap="flat" cmpd="sng">
              <a:solidFill>
                <a:srgbClr val="000000"/>
              </a:solidFill>
              <a:prstDash val="solid"/>
              <a:round/>
              <a:headEnd type="none" w="sm" len="sm"/>
              <a:tailEnd type="none" w="sm" len="sm"/>
            </a:ln>
          </a:insideH>
          <a:insideV>
            <a:ln w="12700" cap="flat" cmpd="sng">
              <a:solidFill>
                <a:srgbClr val="000000"/>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76654" autoAdjust="0"/>
  </p:normalViewPr>
  <p:slideViewPr>
    <p:cSldViewPr snapToGrid="0">
      <p:cViewPr varScale="1">
        <p:scale>
          <a:sx n="64" d="100"/>
          <a:sy n="64" d="100"/>
        </p:scale>
        <p:origin x="1268" y="48"/>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
        <p:cNvGrpSpPr/>
        <p:nvPr/>
      </p:nvGrpSpPr>
      <p:grpSpPr>
        <a:xfrm>
          <a:off x="0" y="0"/>
          <a:ext cx="0" cy="0"/>
          <a:chOff x="0" y="0"/>
          <a:chExt cx="0" cy="0"/>
        </a:xfrm>
      </p:grpSpPr>
      <p:sp>
        <p:nvSpPr>
          <p:cNvPr id="68" name="Google Shape;68;gdef2ecb805_0_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 name="Google Shape;69;gdef2ecb805_0_6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64601589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
        <p:cNvGrpSpPr/>
        <p:nvPr/>
      </p:nvGrpSpPr>
      <p:grpSpPr>
        <a:xfrm>
          <a:off x="0" y="0"/>
          <a:ext cx="0" cy="0"/>
          <a:chOff x="0" y="0"/>
          <a:chExt cx="0" cy="0"/>
        </a:xfrm>
      </p:grpSpPr>
      <p:sp>
        <p:nvSpPr>
          <p:cNvPr id="76" name="Google Shape;76;gbdb0db5a19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 name="Google Shape;77;gbdb0db5a19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0"/>
        <p:cNvGrpSpPr/>
        <p:nvPr/>
      </p:nvGrpSpPr>
      <p:grpSpPr>
        <a:xfrm>
          <a:off x="0" y="0"/>
          <a:ext cx="0" cy="0"/>
          <a:chOff x="0" y="0"/>
          <a:chExt cx="0" cy="0"/>
        </a:xfrm>
      </p:grpSpPr>
      <p:sp>
        <p:nvSpPr>
          <p:cNvPr id="101" name="Google Shape;101;gc5ba3854e4_1_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 name="Google Shape;102;gc5ba3854e4_1_3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5"/>
        <p:cNvGrpSpPr/>
        <p:nvPr/>
      </p:nvGrpSpPr>
      <p:grpSpPr>
        <a:xfrm>
          <a:off x="0" y="0"/>
          <a:ext cx="0" cy="0"/>
          <a:chOff x="0" y="0"/>
          <a:chExt cx="0" cy="0"/>
        </a:xfrm>
      </p:grpSpPr>
      <p:sp>
        <p:nvSpPr>
          <p:cNvPr id="126" name="Google Shape;126;gbe79e0a777_0_7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7" name="Google Shape;127;gbe79e0a777_0_7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r>
              <a:rPr lang="en-GB" dirty="0"/>
              <a:t>It is about engagement and interaction book talk and recommending text, sharing ideas and interests</a:t>
            </a:r>
          </a:p>
          <a:p>
            <a:r>
              <a:rPr lang="en-GB" dirty="0"/>
              <a:t>Adding it to the timetable does not mean it is happening and seeing how different teachers interpret the meaning of </a:t>
            </a:r>
            <a:r>
              <a:rPr lang="en-GB" dirty="0" err="1"/>
              <a:t>RfP</a:t>
            </a:r>
            <a:r>
              <a:rPr lang="en-GB" dirty="0"/>
              <a:t> is your first point of call</a:t>
            </a:r>
          </a:p>
          <a:p>
            <a:pPr marL="457200" marR="0" lvl="0" indent="-298450" algn="l" defTabSz="914400" rtl="0" eaLnBrk="1" fontAlgn="auto" latinLnBrk="0" hangingPunct="1">
              <a:lnSpc>
                <a:spcPct val="100000"/>
              </a:lnSpc>
              <a:spcBef>
                <a:spcPts val="0"/>
              </a:spcBef>
              <a:spcAft>
                <a:spcPts val="0"/>
              </a:spcAft>
              <a:buClr>
                <a:srgbClr val="000000"/>
              </a:buClr>
              <a:buSzPts val="1100"/>
              <a:buFont typeface="Arial"/>
              <a:buChar char="●"/>
              <a:tabLst/>
              <a:defRPr/>
            </a:pPr>
            <a:r>
              <a:rPr lang="en-GB" dirty="0"/>
              <a:t>Reading for Pleasure is about choice Teresa </a:t>
            </a:r>
            <a:r>
              <a:rPr lang="en-GB" dirty="0" err="1"/>
              <a:t>Cremin</a:t>
            </a:r>
            <a:r>
              <a:rPr lang="en-GB" dirty="0"/>
              <a:t> says that </a:t>
            </a: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b="0" i="0" dirty="0">
                <a:solidFill>
                  <a:schemeClr val="tx1"/>
                </a:solidFill>
                <a:effectLst/>
                <a:latin typeface="Arial" panose="020B0604020202020204" pitchFamily="34" charset="0"/>
                <a:cs typeface="Arial" panose="020B0604020202020204" pitchFamily="34" charset="0"/>
              </a:rPr>
              <a:t>Reading for pleasure is more closely associated with intrinsic motivation; it is reading that children do for themselves at their own pace, with whom they choose and in their own way”</a:t>
            </a:r>
          </a:p>
          <a:p>
            <a:pPr marL="114300" indent="0">
              <a:buNone/>
            </a:pPr>
            <a:r>
              <a:rPr lang="en-GB" b="1" i="0" dirty="0">
                <a:solidFill>
                  <a:srgbClr val="111111"/>
                </a:solidFill>
                <a:effectLst/>
                <a:latin typeface="Roboto" panose="02000000000000000000" pitchFamily="2" charset="0"/>
              </a:rPr>
              <a:t>Building readers for life</a:t>
            </a:r>
          </a:p>
          <a:p>
            <a:pPr marL="114300" indent="0">
              <a:buNone/>
            </a:pPr>
            <a:r>
              <a:rPr lang="en-GB" b="0" i="0" dirty="0">
                <a:solidFill>
                  <a:srgbClr val="111111"/>
                </a:solidFill>
                <a:effectLst/>
                <a:latin typeface="Roboto" panose="02000000000000000000" pitchFamily="2" charset="0"/>
              </a:rPr>
              <a:t>It is widely recognised that children who read for pleasure improve their life chances, not just academically, but also in relation to their wellbeing and relationships. </a:t>
            </a:r>
            <a:r>
              <a:rPr lang="en-GB" dirty="0">
                <a:solidFill>
                  <a:schemeClr val="tx1"/>
                </a:solidFill>
                <a:latin typeface="Arial" panose="020B0604020202020204" pitchFamily="34" charset="0"/>
                <a:cs typeface="Arial" panose="020B0604020202020204" pitchFamily="34" charset="0"/>
              </a:rPr>
              <a:t>(based on </a:t>
            </a:r>
            <a:r>
              <a:rPr lang="en-GB" dirty="0" err="1">
                <a:solidFill>
                  <a:schemeClr val="tx1"/>
                </a:solidFill>
                <a:latin typeface="Arial" panose="020B0604020202020204" pitchFamily="34" charset="0"/>
                <a:cs typeface="Arial" panose="020B0604020202020204" pitchFamily="34" charset="0"/>
              </a:rPr>
              <a:t>Cremin</a:t>
            </a:r>
            <a:r>
              <a:rPr lang="en-GB" dirty="0">
                <a:solidFill>
                  <a:schemeClr val="tx1"/>
                </a:solidFill>
                <a:latin typeface="Arial" panose="020B0604020202020204" pitchFamily="34" charset="0"/>
                <a:cs typeface="Arial" panose="020B0604020202020204" pitchFamily="34" charset="0"/>
              </a:rPr>
              <a:t> et al. 2014)</a:t>
            </a:r>
          </a:p>
          <a:p>
            <a:pPr marL="114300" indent="0">
              <a:buNone/>
            </a:pPr>
            <a:endParaRPr lang="en-GB" b="1" dirty="0">
              <a:solidFill>
                <a:schemeClr val="tx1"/>
              </a:solidFill>
              <a:latin typeface="Arial" panose="020B0604020202020204" pitchFamily="34" charset="0"/>
              <a:cs typeface="Arial" panose="020B0604020202020204" pitchFamily="34" charset="0"/>
            </a:endParaRPr>
          </a:p>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endParaRPr lang="en-GB" b="0" i="0" dirty="0">
              <a:solidFill>
                <a:schemeClr val="tx1"/>
              </a:solidFill>
              <a:effectLst/>
              <a:latin typeface="Arial" panose="020B0604020202020204" pitchFamily="34" charset="0"/>
              <a:cs typeface="Arial" panose="020B0604020202020204" pitchFamily="34" charset="0"/>
            </a:endParaRPr>
          </a:p>
          <a:p>
            <a:endParaRPr lang="en-GB" dirty="0"/>
          </a:p>
        </p:txBody>
      </p:sp>
    </p:spTree>
    <p:extLst>
      <p:ext uri="{BB962C8B-B14F-4D97-AF65-F5344CB8AC3E}">
        <p14:creationId xmlns:p14="http://schemas.microsoft.com/office/powerpoint/2010/main" val="27741593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gbe6c53b8ff_1_2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6" name="Google Shape;96;gbe6c53b8ff_1_2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7"/>
        <p:cNvGrpSpPr/>
        <p:nvPr/>
      </p:nvGrpSpPr>
      <p:grpSpPr>
        <a:xfrm>
          <a:off x="0" y="0"/>
          <a:ext cx="0" cy="0"/>
          <a:chOff x="0" y="0"/>
          <a:chExt cx="0" cy="0"/>
        </a:xfrm>
      </p:grpSpPr>
      <p:sp>
        <p:nvSpPr>
          <p:cNvPr id="168" name="Google Shape;168;gbdb0db5a19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9" name="Google Shape;169;gbdb0db5a19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Well the magic wand isn’t going to do it I am afraid. The 5 sessions provide evidence based commentary to support the in class actions.</a:t>
            </a:r>
          </a:p>
          <a:p>
            <a:pPr marL="0" lvl="0" indent="0" algn="l" rtl="0">
              <a:spcBef>
                <a:spcPts val="0"/>
              </a:spcBef>
              <a:spcAft>
                <a:spcPts val="0"/>
              </a:spcAft>
              <a:buNone/>
            </a:pPr>
            <a:r>
              <a:rPr lang="en-GB" dirty="0"/>
              <a:t>Within the sessions we explore the theory of why we should be transforming our reading culture, how we can do this when considering our own school staff as readers and </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What we have learnt from the previous round of TSRC training is that it is crucial that the school is committed to the process of initiating change. The Headteacher must be onboard with the process as this is about being a tortoise not a hare. It will take time and there may be barriers in the way that slow the process of change. The person attending the training must have time to develop the reading culture in the school and this can be through big shifts in the schools culture and also some quick wins which we also cover in the sessions such as recommending books or providing tips and tricks to develop the environment. Every school is different which is why you are asked to complete an audit at the start of the training to help you focus on the next steps for your school.</a:t>
            </a:r>
          </a:p>
          <a:p>
            <a:pPr marL="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solidFill>
                  <a:srgbClr val="434343"/>
                </a:solidFill>
              </a:rPr>
              <a:t>Reading for pleasure is strongly influenced by relationships: between teachers; between teachers and children; between children and families; between children, teachers, families and communities.</a:t>
            </a:r>
          </a:p>
          <a:p>
            <a:pPr marL="0" lvl="0" indent="0" algn="l" rtl="0">
              <a:spcBef>
                <a:spcPts val="0"/>
              </a:spcBef>
              <a:spcAft>
                <a:spcPts val="0"/>
              </a:spcAft>
              <a:buNone/>
            </a:pPr>
            <a:endParaRPr lang="en-GB" dirty="0"/>
          </a:p>
          <a:p>
            <a:pPr marL="0" lvl="0" indent="0" algn="l" rtl="0">
              <a:spcBef>
                <a:spcPts val="0"/>
              </a:spcBef>
              <a:spcAft>
                <a:spcPts val="0"/>
              </a:spcAft>
              <a:buNone/>
            </a:pPr>
            <a:r>
              <a:rPr lang="en-GB" dirty="0"/>
              <a:t>The Headteacher is asked to </a:t>
            </a:r>
          </a:p>
          <a:p>
            <a:pPr marL="342900" lvl="0" indent="-342900">
              <a:lnSpc>
                <a:spcPct val="115000"/>
              </a:lnSpc>
              <a:buFont typeface="Arial" panose="020B0604020202020204" pitchFamily="34" charset="0"/>
              <a:buChar char="●"/>
            </a:pPr>
            <a:r>
              <a:rPr lang="en-GB" sz="1800" b="1" u="none" strike="noStrike" dirty="0">
                <a:effectLst/>
                <a:latin typeface="Arial" panose="020B0604020202020204" pitchFamily="34" charset="0"/>
                <a:ea typeface="Arial" panose="020B0604020202020204" pitchFamily="34" charset="0"/>
              </a:rPr>
              <a:t>Release</a:t>
            </a:r>
            <a:r>
              <a:rPr lang="en-GB" sz="1800" u="none" strike="noStrike" dirty="0">
                <a:effectLst/>
                <a:latin typeface="Arial" panose="020B0604020202020204" pitchFamily="34" charset="0"/>
                <a:ea typeface="Arial" panose="020B0604020202020204" pitchFamily="34" charset="0"/>
              </a:rPr>
              <a:t> the project leader named above to attend the TSRC programme sessions (5 half days across the AY 2021-22). </a:t>
            </a:r>
          </a:p>
          <a:p>
            <a:pPr marL="342900" lvl="0" indent="-342900">
              <a:lnSpc>
                <a:spcPct val="115000"/>
              </a:lnSpc>
              <a:buFont typeface="Arial" panose="020B0604020202020204" pitchFamily="34" charset="0"/>
              <a:buChar char="●"/>
            </a:pPr>
            <a:r>
              <a:rPr lang="en-GB" sz="1800" b="1" u="none" strike="noStrike" dirty="0">
                <a:effectLst/>
                <a:latin typeface="Arial" panose="020B0604020202020204" pitchFamily="34" charset="0"/>
                <a:ea typeface="Arial" panose="020B0604020202020204" pitchFamily="34" charset="0"/>
              </a:rPr>
              <a:t>Encourage</a:t>
            </a:r>
            <a:r>
              <a:rPr lang="en-GB" sz="1800" u="none" strike="noStrike" dirty="0">
                <a:effectLst/>
                <a:latin typeface="Arial" panose="020B0604020202020204" pitchFamily="34" charset="0"/>
                <a:ea typeface="Arial" panose="020B0604020202020204" pitchFamily="34" charset="0"/>
              </a:rPr>
              <a:t> the project leader to attend some optional workshops provided by New Vision English Hub (all outside of the school day).</a:t>
            </a:r>
          </a:p>
          <a:p>
            <a:pPr marL="342900" lvl="0" indent="-342900">
              <a:lnSpc>
                <a:spcPct val="115000"/>
              </a:lnSpc>
              <a:buFont typeface="Arial" panose="020B0604020202020204" pitchFamily="34" charset="0"/>
              <a:buChar char="●"/>
            </a:pPr>
            <a:r>
              <a:rPr lang="en-GB" sz="1800" b="1" u="none" strike="noStrike" dirty="0">
                <a:effectLst/>
                <a:latin typeface="Arial" panose="020B0604020202020204" pitchFamily="34" charset="0"/>
                <a:ea typeface="Arial" panose="020B0604020202020204" pitchFamily="34" charset="0"/>
              </a:rPr>
              <a:t>Engage</a:t>
            </a:r>
            <a:r>
              <a:rPr lang="en-GB" sz="1800" u="none" strike="noStrike" dirty="0">
                <a:effectLst/>
                <a:latin typeface="Arial" panose="020B0604020202020204" pitchFamily="34" charset="0"/>
                <a:ea typeface="Arial" panose="020B0604020202020204" pitchFamily="34" charset="0"/>
              </a:rPr>
              <a:t> with the work of the project leader named above</a:t>
            </a:r>
          </a:p>
          <a:p>
            <a:pPr marL="342900" lvl="0" indent="-342900">
              <a:lnSpc>
                <a:spcPct val="115000"/>
              </a:lnSpc>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Ensure that Reading for Pleasure is on your </a:t>
            </a:r>
            <a:r>
              <a:rPr lang="en-GB" sz="1800" b="1" u="none" strike="noStrike" dirty="0">
                <a:effectLst/>
                <a:latin typeface="Arial" panose="020B0604020202020204" pitchFamily="34" charset="0"/>
                <a:ea typeface="Arial" panose="020B0604020202020204" pitchFamily="34" charset="0"/>
              </a:rPr>
              <a:t>school development plan</a:t>
            </a:r>
            <a:endParaRPr lang="en-GB" sz="1800" u="none" strike="noStrike" dirty="0">
              <a:effectLst/>
              <a:latin typeface="Arial" panose="020B0604020202020204" pitchFamily="34" charset="0"/>
              <a:ea typeface="Arial" panose="020B0604020202020204" pitchFamily="34" charset="0"/>
            </a:endParaRPr>
          </a:p>
          <a:p>
            <a:pPr marL="342900" lvl="0" indent="-342900">
              <a:lnSpc>
                <a:spcPct val="115000"/>
              </a:lnSpc>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Ensure that the project leader named above has </a:t>
            </a:r>
            <a:r>
              <a:rPr lang="en-GB" sz="1800" b="1" u="none" strike="noStrike" dirty="0">
                <a:effectLst/>
                <a:latin typeface="Arial" panose="020B0604020202020204" pitchFamily="34" charset="0"/>
                <a:ea typeface="Arial" panose="020B0604020202020204" pitchFamily="34" charset="0"/>
              </a:rPr>
              <a:t>adequate time</a:t>
            </a:r>
            <a:r>
              <a:rPr lang="en-GB" sz="1800" u="none" strike="noStrike" dirty="0">
                <a:effectLst/>
                <a:latin typeface="Arial" panose="020B0604020202020204" pitchFamily="34" charset="0"/>
                <a:ea typeface="Arial" panose="020B0604020202020204" pitchFamily="34" charset="0"/>
              </a:rPr>
              <a:t> and </a:t>
            </a:r>
            <a:r>
              <a:rPr lang="en-GB" sz="1800" b="1" u="none" strike="noStrike" dirty="0">
                <a:effectLst/>
                <a:latin typeface="Arial" panose="020B0604020202020204" pitchFamily="34" charset="0"/>
                <a:ea typeface="Arial" panose="020B0604020202020204" pitchFamily="34" charset="0"/>
              </a:rPr>
              <a:t>agency </a:t>
            </a:r>
            <a:r>
              <a:rPr lang="en-GB" sz="1800" u="none" strike="noStrike" dirty="0">
                <a:effectLst/>
                <a:latin typeface="Arial" panose="020B0604020202020204" pitchFamily="34" charset="0"/>
                <a:ea typeface="Arial" panose="020B0604020202020204" pitchFamily="34" charset="0"/>
              </a:rPr>
              <a:t>to make changes required in order to develop a reading for pleasure culture</a:t>
            </a:r>
          </a:p>
          <a:p>
            <a:pPr marL="342900" lvl="0" indent="-342900">
              <a:lnSpc>
                <a:spcPct val="115000"/>
              </a:lnSpc>
              <a:buFont typeface="Arial" panose="020B0604020202020204" pitchFamily="34" charset="0"/>
              <a:buChar char="●"/>
            </a:pPr>
            <a:r>
              <a:rPr lang="en-GB" sz="1800" u="none" strike="noStrike" dirty="0">
                <a:effectLst/>
                <a:latin typeface="Arial" panose="020B0604020202020204" pitchFamily="34" charset="0"/>
                <a:ea typeface="Arial" panose="020B0604020202020204" pitchFamily="34" charset="0"/>
              </a:rPr>
              <a:t>Consider some further </a:t>
            </a:r>
            <a:r>
              <a:rPr lang="en-GB" sz="1800" b="1" u="none" strike="noStrike" dirty="0">
                <a:effectLst/>
                <a:latin typeface="Arial" panose="020B0604020202020204" pitchFamily="34" charset="0"/>
                <a:ea typeface="Arial" panose="020B0604020202020204" pitchFamily="34" charset="0"/>
              </a:rPr>
              <a:t>financial commitment</a:t>
            </a:r>
            <a:r>
              <a:rPr lang="en-GB" sz="1800" u="none" strike="noStrike" dirty="0">
                <a:effectLst/>
                <a:latin typeface="Arial" panose="020B0604020202020204" pitchFamily="34" charset="0"/>
                <a:ea typeface="Arial" panose="020B0604020202020204" pitchFamily="34" charset="0"/>
              </a:rPr>
              <a:t> to purchasing some books for the school in order to support the development work.</a:t>
            </a:r>
          </a:p>
          <a:p>
            <a:pPr marL="342900" lvl="0" indent="-342900">
              <a:lnSpc>
                <a:spcPct val="115000"/>
              </a:lnSpc>
              <a:buFont typeface="Arial" panose="020B0604020202020204" pitchFamily="34" charset="0"/>
              <a:buChar char="●"/>
            </a:pPr>
            <a:r>
              <a:rPr lang="en-GB" sz="1800" dirty="0">
                <a:effectLst/>
                <a:latin typeface="Arial" panose="020B0604020202020204" pitchFamily="34" charset="0"/>
                <a:ea typeface="Arial" panose="020B0604020202020204" pitchFamily="34" charset="0"/>
              </a:rPr>
              <a:t>Attend the celebration event (Session 5)</a:t>
            </a: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endParaRPr lang="en-GB" dirty="0"/>
          </a:p>
          <a:p>
            <a:pPr marL="0" lvl="0" indent="0" algn="l" rtl="0">
              <a:spcBef>
                <a:spcPts val="0"/>
              </a:spcBef>
              <a:spcAft>
                <a:spcPts val="0"/>
              </a:spcAft>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gbdb0db5a19_0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1" name="Google Shape;121;gbdb0db5a19_0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dee0c0d31d_0_2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dee0c0d31d_0_2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d0d2cb5bfa_0_7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d0d2cb5bfa_0_7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d0d2cb5bfa_0_7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d0d2cb5bfa_0_7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
        <p:cNvGrpSpPr/>
        <p:nvPr/>
      </p:nvGrpSpPr>
      <p:grpSpPr>
        <a:xfrm>
          <a:off x="0" y="0"/>
          <a:ext cx="0" cy="0"/>
          <a:chOff x="0" y="0"/>
          <a:chExt cx="0" cy="0"/>
        </a:xfrm>
      </p:grpSpPr>
      <p:sp>
        <p:nvSpPr>
          <p:cNvPr id="84" name="Google Shape;84;gd0d2cb5bfa_0_7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5" name="Google Shape;85;gd0d2cb5bfa_0_7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4"/>
        <p:cNvGrpSpPr/>
        <p:nvPr/>
      </p:nvGrpSpPr>
      <p:grpSpPr>
        <a:xfrm>
          <a:off x="0" y="0"/>
          <a:ext cx="0" cy="0"/>
          <a:chOff x="0" y="0"/>
          <a:chExt cx="0" cy="0"/>
        </a:xfrm>
      </p:grpSpPr>
      <p:sp>
        <p:nvSpPr>
          <p:cNvPr id="15" name="Google Shape;15;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a:endParaRPr/>
          </a:p>
        </p:txBody>
      </p:sp>
      <p:sp>
        <p:nvSpPr>
          <p:cNvPr id="16" name="Google Shape;16;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0"/>
        <p:cNvGrpSpPr/>
        <p:nvPr/>
      </p:nvGrpSpPr>
      <p:grpSpPr>
        <a:xfrm>
          <a:off x="0" y="0"/>
          <a:ext cx="0" cy="0"/>
          <a:chOff x="0" y="0"/>
          <a:chExt cx="0" cy="0"/>
        </a:xfrm>
      </p:grpSpPr>
      <p:sp>
        <p:nvSpPr>
          <p:cNvPr id="21" name="Google Shape;21;p4"/>
          <p:cNvSpPr txBox="1">
            <a:spLocks noGrp="1"/>
          </p:cNvSpPr>
          <p:nvPr>
            <p:ph type="title"/>
          </p:nvPr>
        </p:nvSpPr>
        <p:spPr>
          <a:xfrm>
            <a:off x="717900" y="171050"/>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2" name="Google Shape;22;p4"/>
          <p:cNvSpPr txBox="1">
            <a:spLocks noGrp="1"/>
          </p:cNvSpPr>
          <p:nvPr>
            <p:ph type="body" idx="1"/>
          </p:nvPr>
        </p:nvSpPr>
        <p:spPr>
          <a:xfrm>
            <a:off x="623400" y="802950"/>
            <a:ext cx="8520600" cy="34164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3" name="Google Shape;23;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4"/>
        <p:cNvGrpSpPr/>
        <p:nvPr/>
      </p:nvGrpSpPr>
      <p:grpSpPr>
        <a:xfrm>
          <a:off x="0" y="0"/>
          <a:ext cx="0" cy="0"/>
          <a:chOff x="0" y="0"/>
          <a:chExt cx="0" cy="0"/>
        </a:xfrm>
      </p:grpSpPr>
      <p:sp>
        <p:nvSpPr>
          <p:cNvPr id="25" name="Google Shape;25;p5"/>
          <p:cNvSpPr txBox="1">
            <a:spLocks noGrp="1"/>
          </p:cNvSpPr>
          <p:nvPr>
            <p:ph type="title"/>
          </p:nvPr>
        </p:nvSpPr>
        <p:spPr>
          <a:xfrm>
            <a:off x="717900" y="171050"/>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26" name="Google Shape;26;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7" name="Google Shape;27;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28" name="Google Shape;28;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717900" y="171050"/>
            <a:ext cx="8520600" cy="572700"/>
          </a:xfrm>
          <a:prstGeom prst="rect">
            <a:avLst/>
          </a:prstGeom>
        </p:spPr>
        <p:txBody>
          <a:bodyPr spcFirstLastPara="1" wrap="square" lIns="91425" tIns="91425" rIns="91425" bIns="91425" anchor="t" anchorCtr="0">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31" name="Google Shape;3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2"/>
        <p:cNvGrpSpPr/>
        <p:nvPr/>
      </p:nvGrpSpPr>
      <p:grpSpPr>
        <a:xfrm>
          <a:off x="0" y="0"/>
          <a:ext cx="0" cy="0"/>
          <a:chOff x="0" y="0"/>
          <a:chExt cx="0" cy="0"/>
        </a:xfrm>
      </p:grpSpPr>
      <p:sp>
        <p:nvSpPr>
          <p:cNvPr id="33" name="Google Shape;33;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4" name="Google Shape;34;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5" name="Google Shape;35;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6"/>
        <p:cNvGrpSpPr/>
        <p:nvPr/>
      </p:nvGrpSpPr>
      <p:grpSpPr>
        <a:xfrm>
          <a:off x="0" y="0"/>
          <a:ext cx="0" cy="0"/>
          <a:chOff x="0" y="0"/>
          <a:chExt cx="0" cy="0"/>
        </a:xfrm>
      </p:grpSpPr>
      <p:sp>
        <p:nvSpPr>
          <p:cNvPr id="37" name="Google Shape;37;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38" name="Google Shape;38;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9"/>
        <p:cNvGrpSpPr/>
        <p:nvPr/>
      </p:nvGrpSpPr>
      <p:grpSpPr>
        <a:xfrm>
          <a:off x="0" y="0"/>
          <a:ext cx="0" cy="0"/>
          <a:chOff x="0" y="0"/>
          <a:chExt cx="0" cy="0"/>
        </a:xfrm>
      </p:grpSpPr>
      <p:sp>
        <p:nvSpPr>
          <p:cNvPr id="40" name="Google Shape;40;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42" name="Google Shape;42;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43" name="Google Shape;43;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44" name="Google Shape;44;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5"/>
        <p:cNvGrpSpPr/>
        <p:nvPr/>
      </p:nvGrpSpPr>
      <p:grpSpPr>
        <a:xfrm>
          <a:off x="0" y="0"/>
          <a:ext cx="0" cy="0"/>
          <a:chOff x="0" y="0"/>
          <a:chExt cx="0" cy="0"/>
        </a:xfrm>
      </p:grpSpPr>
      <p:sp>
        <p:nvSpPr>
          <p:cNvPr id="46" name="Google Shape;46;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47" name="Google Shape;47;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8"/>
        <p:cNvGrpSpPr/>
        <p:nvPr/>
      </p:nvGrpSpPr>
      <p:grpSpPr>
        <a:xfrm>
          <a:off x="0" y="0"/>
          <a:ext cx="0" cy="0"/>
          <a:chOff x="0" y="0"/>
          <a:chExt cx="0" cy="0"/>
        </a:xfrm>
      </p:grpSpPr>
      <p:sp>
        <p:nvSpPr>
          <p:cNvPr id="49" name="Google Shape;49;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50" name="Google Shape;50;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51" name="Google Shape;51;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717900" y="171050"/>
            <a:ext cx="8520600" cy="5727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623400" y="802950"/>
            <a:ext cx="8520600" cy="34164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2"/>
              </a:buClr>
              <a:buSzPts val="1800"/>
              <a:buChar char="●"/>
              <a:defRPr sz="1800">
                <a:solidFill>
                  <a:schemeClr val="dk2"/>
                </a:solidFill>
              </a:defRPr>
            </a:lvl1pPr>
            <a:lvl2pPr marL="914400" lvl="1" indent="-317500">
              <a:lnSpc>
                <a:spcPct val="115000"/>
              </a:lnSpc>
              <a:spcBef>
                <a:spcPts val="0"/>
              </a:spcBef>
              <a:spcAft>
                <a:spcPts val="0"/>
              </a:spcAft>
              <a:buClr>
                <a:schemeClr val="dk2"/>
              </a:buClr>
              <a:buSzPts val="1400"/>
              <a:buChar char="○"/>
              <a:defRPr>
                <a:solidFill>
                  <a:schemeClr val="dk2"/>
                </a:solidFill>
              </a:defRPr>
            </a:lvl2pPr>
            <a:lvl3pPr marL="1371600" lvl="2" indent="-317500">
              <a:lnSpc>
                <a:spcPct val="115000"/>
              </a:lnSpc>
              <a:spcBef>
                <a:spcPts val="0"/>
              </a:spcBef>
              <a:spcAft>
                <a:spcPts val="0"/>
              </a:spcAft>
              <a:buClr>
                <a:schemeClr val="dk2"/>
              </a:buClr>
              <a:buSzPts val="1400"/>
              <a:buChar char="■"/>
              <a:defRPr>
                <a:solidFill>
                  <a:schemeClr val="dk2"/>
                </a:solidFill>
              </a:defRPr>
            </a:lvl3pPr>
            <a:lvl4pPr marL="1828800" lvl="3" indent="-317500">
              <a:lnSpc>
                <a:spcPct val="115000"/>
              </a:lnSpc>
              <a:spcBef>
                <a:spcPts val="0"/>
              </a:spcBef>
              <a:spcAft>
                <a:spcPts val="0"/>
              </a:spcAft>
              <a:buClr>
                <a:schemeClr val="dk2"/>
              </a:buClr>
              <a:buSzPts val="1400"/>
              <a:buChar char="●"/>
              <a:defRPr>
                <a:solidFill>
                  <a:schemeClr val="dk2"/>
                </a:solidFill>
              </a:defRPr>
            </a:lvl4pPr>
            <a:lvl5pPr marL="2286000" lvl="4" indent="-317500">
              <a:lnSpc>
                <a:spcPct val="115000"/>
              </a:lnSpc>
              <a:spcBef>
                <a:spcPts val="0"/>
              </a:spcBef>
              <a:spcAft>
                <a:spcPts val="0"/>
              </a:spcAft>
              <a:buClr>
                <a:schemeClr val="dk2"/>
              </a:buClr>
              <a:buSzPts val="1400"/>
              <a:buChar char="○"/>
              <a:defRPr>
                <a:solidFill>
                  <a:schemeClr val="dk2"/>
                </a:solidFill>
              </a:defRPr>
            </a:lvl5pPr>
            <a:lvl6pPr marL="2743200" lvl="5" indent="-317500">
              <a:lnSpc>
                <a:spcPct val="115000"/>
              </a:lnSpc>
              <a:spcBef>
                <a:spcPts val="0"/>
              </a:spcBef>
              <a:spcAft>
                <a:spcPts val="0"/>
              </a:spcAft>
              <a:buClr>
                <a:schemeClr val="dk2"/>
              </a:buClr>
              <a:buSzPts val="1400"/>
              <a:buChar char="■"/>
              <a:defRPr>
                <a:solidFill>
                  <a:schemeClr val="dk2"/>
                </a:solidFill>
              </a:defRPr>
            </a:lvl6pPr>
            <a:lvl7pPr marL="3200400" lvl="6" indent="-317500">
              <a:lnSpc>
                <a:spcPct val="115000"/>
              </a:lnSpc>
              <a:spcBef>
                <a:spcPts val="0"/>
              </a:spcBef>
              <a:spcAft>
                <a:spcPts val="0"/>
              </a:spcAft>
              <a:buClr>
                <a:schemeClr val="dk2"/>
              </a:buClr>
              <a:buSzPts val="1400"/>
              <a:buChar char="●"/>
              <a:defRPr>
                <a:solidFill>
                  <a:schemeClr val="dk2"/>
                </a:solidFill>
              </a:defRPr>
            </a:lvl7pPr>
            <a:lvl8pPr marL="3657600" lvl="7" indent="-317500">
              <a:lnSpc>
                <a:spcPct val="115000"/>
              </a:lnSpc>
              <a:spcBef>
                <a:spcPts val="0"/>
              </a:spcBef>
              <a:spcAft>
                <a:spcPts val="0"/>
              </a:spcAft>
              <a:buClr>
                <a:schemeClr val="dk2"/>
              </a:buClr>
              <a:buSzPts val="1400"/>
              <a:buChar char="○"/>
              <a:defRPr>
                <a:solidFill>
                  <a:schemeClr val="dk2"/>
                </a:solidFill>
              </a:defRPr>
            </a:lvl8pPr>
            <a:lvl9pPr marL="4114800" lvl="8" indent="-317500">
              <a:lnSpc>
                <a:spcPct val="115000"/>
              </a:lnSpc>
              <a:spcBef>
                <a:spcPts val="0"/>
              </a:spcBef>
              <a:spcAft>
                <a:spcPts val="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a:p>
        </p:txBody>
      </p:sp>
      <p:sp>
        <p:nvSpPr>
          <p:cNvPr id="9" name="Google Shape;9;p1"/>
          <p:cNvSpPr/>
          <p:nvPr/>
        </p:nvSpPr>
        <p:spPr>
          <a:xfrm rot="10800000" flipH="1">
            <a:off x="0" y="0"/>
            <a:ext cx="547800" cy="5143500"/>
          </a:xfrm>
          <a:prstGeom prst="rtTriangle">
            <a:avLst/>
          </a:prstGeom>
          <a:solidFill>
            <a:srgbClr val="074E76">
              <a:alpha val="83240"/>
            </a:srgbClr>
          </a:solidFill>
          <a:ln w="9525" cap="flat" cmpd="sng">
            <a:solidFill>
              <a:srgbClr val="074E7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1"/>
          <p:cNvSpPr/>
          <p:nvPr/>
        </p:nvSpPr>
        <p:spPr>
          <a:xfrm rot="10800000">
            <a:off x="7835100" y="-250"/>
            <a:ext cx="1308900" cy="4503600"/>
          </a:xfrm>
          <a:prstGeom prst="rtTriangle">
            <a:avLst/>
          </a:prstGeom>
          <a:solidFill>
            <a:srgbClr val="E97E18">
              <a:alpha val="78770"/>
            </a:srgbClr>
          </a:solidFill>
          <a:ln w="9525" cap="flat" cmpd="sng">
            <a:solidFill>
              <a:srgbClr val="E97E1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1"/>
          <p:cNvSpPr/>
          <p:nvPr/>
        </p:nvSpPr>
        <p:spPr>
          <a:xfrm flipH="1">
            <a:off x="7968300" y="1727100"/>
            <a:ext cx="1175700" cy="3416400"/>
          </a:xfrm>
          <a:prstGeom prst="rtTriangle">
            <a:avLst/>
          </a:prstGeom>
          <a:solidFill>
            <a:srgbClr val="E97E18">
              <a:alpha val="78770"/>
            </a:srgbClr>
          </a:solidFill>
          <a:ln w="9525" cap="flat" cmpd="sng">
            <a:solidFill>
              <a:srgbClr val="E97E18"/>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1"/>
          <p:cNvSpPr/>
          <p:nvPr/>
        </p:nvSpPr>
        <p:spPr>
          <a:xfrm flipH="1">
            <a:off x="8376600" y="2457625"/>
            <a:ext cx="767400" cy="2685900"/>
          </a:xfrm>
          <a:prstGeom prst="rtTriangle">
            <a:avLst/>
          </a:prstGeom>
          <a:solidFill>
            <a:srgbClr val="074E76">
              <a:alpha val="83240"/>
            </a:srgbClr>
          </a:solidFill>
          <a:ln w="9525" cap="flat" cmpd="sng">
            <a:solidFill>
              <a:srgbClr val="074E7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1"/>
          <p:cNvSpPr/>
          <p:nvPr/>
        </p:nvSpPr>
        <p:spPr>
          <a:xfrm rot="10800000">
            <a:off x="8219400" y="-50"/>
            <a:ext cx="924600" cy="3528600"/>
          </a:xfrm>
          <a:prstGeom prst="rtTriangle">
            <a:avLst/>
          </a:prstGeom>
          <a:solidFill>
            <a:srgbClr val="074E76">
              <a:alpha val="83240"/>
            </a:srgbClr>
          </a:solidFill>
          <a:ln w="9525" cap="flat" cmpd="sng">
            <a:solidFill>
              <a:srgbClr val="074E76"/>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Tree>
  </p:cSld>
  <p:clrMap bg1="lt1" tx1="dk1" bg2="dk2" tx2="lt2" accent1="accent1" accent2="accent2" accent3="accent3" accent4="accent4" accent5="accent5" accent6="accent6" hlink="hlink" folHlink="folHlink"/>
  <p:sldLayoutIdLst>
    <p:sldLayoutId id="2147483648"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www.englishhubs.org/" TargetMode="External"/><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hyperlink" Target="https://pixabay.com/en/cross-delete-remove-cancel-abort-296507/" TargetMode="External"/><Relationship Id="rId5" Type="http://schemas.openxmlformats.org/officeDocument/2006/relationships/image" Target="../media/image4.png"/><Relationship Id="rId4" Type="http://schemas.openxmlformats.org/officeDocument/2006/relationships/hyperlink" Target="https://nycoveragecounsel.blogspot.com/2018/01/the-should-you-wish-to-complain-about.html" TargetMode="Externa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hyperlink" Target="https://www.pngall.com/magic-png"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www.pexels.com/photo/pile-of-five-books-51342/" TargetMode="External"/><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70"/>
        <p:cNvGrpSpPr/>
        <p:nvPr/>
      </p:nvGrpSpPr>
      <p:grpSpPr>
        <a:xfrm>
          <a:off x="0" y="0"/>
          <a:ext cx="0" cy="0"/>
          <a:chOff x="0" y="0"/>
          <a:chExt cx="0" cy="0"/>
        </a:xfrm>
      </p:grpSpPr>
      <p:sp>
        <p:nvSpPr>
          <p:cNvPr id="71" name="Google Shape;71;p15"/>
          <p:cNvSpPr txBox="1">
            <a:spLocks noGrp="1"/>
          </p:cNvSpPr>
          <p:nvPr>
            <p:ph type="ctrTitle"/>
          </p:nvPr>
        </p:nvSpPr>
        <p:spPr>
          <a:xfrm>
            <a:off x="488708" y="1659466"/>
            <a:ext cx="7768800" cy="1716369"/>
          </a:xfrm>
          <a:prstGeom prst="rect">
            <a:avLst/>
          </a:prstGeom>
        </p:spPr>
        <p:txBody>
          <a:bodyPr spcFirstLastPara="1" wrap="square" lIns="91425" tIns="91425" rIns="91425" bIns="91425" anchor="b" anchorCtr="0">
            <a:noAutofit/>
          </a:bodyPr>
          <a:lstStyle/>
          <a:p>
            <a:pPr marL="89999" marR="0" lvl="0" indent="0" algn="ctr" rtl="0">
              <a:spcBef>
                <a:spcPts val="0"/>
              </a:spcBef>
              <a:spcAft>
                <a:spcPts val="0"/>
              </a:spcAft>
              <a:buClr>
                <a:schemeClr val="dk1"/>
              </a:buClr>
              <a:buSzPts val="1100"/>
              <a:buFont typeface="Arial"/>
              <a:buNone/>
            </a:pPr>
            <a:r>
              <a:rPr lang="en-GB" sz="2800" b="1" dirty="0"/>
              <a:t>Reading for Pleasure: </a:t>
            </a:r>
            <a:endParaRPr sz="2800" b="1" dirty="0"/>
          </a:p>
          <a:p>
            <a:pPr marL="89999" marR="0" lvl="0" indent="0" algn="ctr" rtl="0">
              <a:spcBef>
                <a:spcPts val="0"/>
              </a:spcBef>
              <a:spcAft>
                <a:spcPts val="0"/>
              </a:spcAft>
              <a:buClr>
                <a:schemeClr val="dk1"/>
              </a:buClr>
              <a:buSzPts val="1100"/>
              <a:buFont typeface="Arial"/>
              <a:buNone/>
            </a:pPr>
            <a:r>
              <a:rPr lang="en-GB" sz="2800" b="1" dirty="0"/>
              <a:t>Transforming your school's reading culture</a:t>
            </a:r>
            <a:endParaRPr sz="2800" b="1" dirty="0"/>
          </a:p>
          <a:p>
            <a:pPr marL="89999" marR="0" lvl="0" indent="0" algn="ctr" rtl="0">
              <a:spcBef>
                <a:spcPts val="0"/>
              </a:spcBef>
              <a:spcAft>
                <a:spcPts val="0"/>
              </a:spcAft>
              <a:buClr>
                <a:schemeClr val="dk1"/>
              </a:buClr>
              <a:buSzPts val="1100"/>
              <a:buFont typeface="Arial"/>
              <a:buNone/>
            </a:pPr>
            <a:endParaRPr sz="2800" dirty="0"/>
          </a:p>
          <a:p>
            <a:pPr marL="89999" marR="0" lvl="0" indent="0" algn="ctr" rtl="0">
              <a:spcBef>
                <a:spcPts val="0"/>
              </a:spcBef>
              <a:spcAft>
                <a:spcPts val="0"/>
              </a:spcAft>
              <a:buClr>
                <a:schemeClr val="dk1"/>
              </a:buClr>
              <a:buSzPts val="1100"/>
              <a:buFont typeface="Arial"/>
              <a:buNone/>
            </a:pPr>
            <a:r>
              <a:rPr lang="en-GB" sz="2800" dirty="0"/>
              <a:t>Evidence-based leadership CPD for primary English Leads</a:t>
            </a:r>
            <a:endParaRPr sz="7200" dirty="0"/>
          </a:p>
        </p:txBody>
      </p:sp>
      <p:sp>
        <p:nvSpPr>
          <p:cNvPr id="72" name="Google Shape;72;p15"/>
          <p:cNvSpPr txBox="1">
            <a:spLocks noGrp="1"/>
          </p:cNvSpPr>
          <p:nvPr>
            <p:ph type="subTitle" idx="1"/>
          </p:nvPr>
        </p:nvSpPr>
        <p:spPr>
          <a:xfrm>
            <a:off x="98150" y="4809175"/>
            <a:ext cx="6468900" cy="293400"/>
          </a:xfrm>
          <a:prstGeom prst="rect">
            <a:avLst/>
          </a:prstGeom>
        </p:spPr>
        <p:txBody>
          <a:bodyPr spcFirstLastPara="1" wrap="square" lIns="91425" tIns="91425" rIns="91425" bIns="91425" anchor="t" anchorCtr="0">
            <a:normAutofit fontScale="62500" lnSpcReduction="20000"/>
          </a:bodyPr>
          <a:lstStyle/>
          <a:p>
            <a:pPr marL="0" lvl="0" indent="0" algn="l" rtl="0">
              <a:spcBef>
                <a:spcPts val="0"/>
              </a:spcBef>
              <a:spcAft>
                <a:spcPts val="0"/>
              </a:spcAft>
              <a:buNone/>
            </a:pPr>
            <a:r>
              <a:rPr lang="en-GB" sz="1100" b="1">
                <a:solidFill>
                  <a:srgbClr val="104F75"/>
                </a:solidFill>
              </a:rPr>
              <a:t>Created by Katharine Young and Clara Breakwell (New Vision English Hub at Elmhurst Primary School) for the English Hubs network </a:t>
            </a:r>
            <a:r>
              <a:rPr lang="en-GB" sz="1200">
                <a:solidFill>
                  <a:schemeClr val="dk1"/>
                </a:solidFill>
                <a:highlight>
                  <a:srgbClr val="FFFFFF"/>
                </a:highlight>
              </a:rPr>
              <a:t>©</a:t>
            </a:r>
            <a:endParaRPr sz="1100" b="1">
              <a:solidFill>
                <a:srgbClr val="104F75"/>
              </a:solidFill>
            </a:endParaRPr>
          </a:p>
        </p:txBody>
      </p:sp>
      <p:pic>
        <p:nvPicPr>
          <p:cNvPr id="73" name="Google Shape;73;p15"/>
          <p:cNvPicPr preferRelativeResize="0"/>
          <p:nvPr/>
        </p:nvPicPr>
        <p:blipFill>
          <a:blip r:embed="rId3">
            <a:alphaModFix/>
          </a:blip>
          <a:stretch>
            <a:fillRect/>
          </a:stretch>
        </p:blipFill>
        <p:spPr>
          <a:xfrm>
            <a:off x="711575" y="47625"/>
            <a:ext cx="3807875" cy="901100"/>
          </a:xfrm>
          <a:prstGeom prst="rect">
            <a:avLst/>
          </a:prstGeom>
          <a:noFill/>
          <a:ln>
            <a:noFill/>
          </a:ln>
        </p:spPr>
      </p:pic>
      <p:sp>
        <p:nvSpPr>
          <p:cNvPr id="74" name="Google Shape;74;p15"/>
          <p:cNvSpPr txBox="1">
            <a:spLocks noGrp="1"/>
          </p:cNvSpPr>
          <p:nvPr>
            <p:ph type="subTitle" idx="1"/>
          </p:nvPr>
        </p:nvSpPr>
        <p:spPr>
          <a:xfrm>
            <a:off x="583358" y="3362764"/>
            <a:ext cx="7579500" cy="1595100"/>
          </a:xfrm>
          <a:prstGeom prst="rect">
            <a:avLst/>
          </a:prstGeom>
        </p:spPr>
        <p:txBody>
          <a:bodyPr spcFirstLastPara="1" wrap="square" lIns="91425" tIns="91425" rIns="91425" bIns="91425" anchor="t" anchorCtr="0">
            <a:normAutofit/>
          </a:bodyPr>
          <a:lstStyle/>
          <a:p>
            <a:pPr marL="0" lvl="0" indent="0" algn="ctr" rtl="0">
              <a:spcBef>
                <a:spcPts val="0"/>
              </a:spcBef>
              <a:spcAft>
                <a:spcPts val="0"/>
              </a:spcAft>
              <a:buClr>
                <a:schemeClr val="dk1"/>
              </a:buClr>
              <a:buSzPts val="1100"/>
              <a:buFont typeface="Arial"/>
              <a:buNone/>
            </a:pPr>
            <a:endParaRPr sz="1800" dirty="0">
              <a:solidFill>
                <a:srgbClr val="FF0000"/>
              </a:solidFill>
            </a:endParaRPr>
          </a:p>
        </p:txBody>
      </p:sp>
    </p:spTree>
    <p:extLst>
      <p:ext uri="{BB962C8B-B14F-4D97-AF65-F5344CB8AC3E}">
        <p14:creationId xmlns:p14="http://schemas.microsoft.com/office/powerpoint/2010/main" val="39478089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8"/>
        <p:cNvGrpSpPr/>
        <p:nvPr/>
      </p:nvGrpSpPr>
      <p:grpSpPr>
        <a:xfrm>
          <a:off x="0" y="0"/>
          <a:ext cx="0" cy="0"/>
          <a:chOff x="0" y="0"/>
          <a:chExt cx="0" cy="0"/>
        </a:xfrm>
      </p:grpSpPr>
      <p:sp>
        <p:nvSpPr>
          <p:cNvPr id="79" name="Google Shape;79;p16"/>
          <p:cNvSpPr txBox="1">
            <a:spLocks noGrp="1"/>
          </p:cNvSpPr>
          <p:nvPr>
            <p:ph type="ctrTitle"/>
          </p:nvPr>
        </p:nvSpPr>
        <p:spPr>
          <a:xfrm>
            <a:off x="754175" y="94375"/>
            <a:ext cx="8520600" cy="5727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sz="2500" b="1"/>
              <a:t>What are the English Hubs?</a:t>
            </a:r>
            <a:endParaRPr sz="2500" b="1"/>
          </a:p>
        </p:txBody>
      </p:sp>
      <p:sp>
        <p:nvSpPr>
          <p:cNvPr id="80" name="Google Shape;80;p16"/>
          <p:cNvSpPr txBox="1">
            <a:spLocks noGrp="1"/>
          </p:cNvSpPr>
          <p:nvPr>
            <p:ph type="subTitle" idx="1"/>
          </p:nvPr>
        </p:nvSpPr>
        <p:spPr>
          <a:xfrm>
            <a:off x="754175" y="743275"/>
            <a:ext cx="3885000" cy="34164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en-GB" sz="1500">
                <a:solidFill>
                  <a:srgbClr val="000033"/>
                </a:solidFill>
                <a:highlight>
                  <a:srgbClr val="FFFFFF"/>
                </a:highlight>
              </a:rPr>
              <a:t>34 English Hubs selected for their expertise in teaching reading and to support schools in their surrounding area.</a:t>
            </a:r>
            <a:endParaRPr sz="1500">
              <a:solidFill>
                <a:srgbClr val="000033"/>
              </a:solidFill>
              <a:highlight>
                <a:srgbClr val="FFFFFF"/>
              </a:highlight>
            </a:endParaRPr>
          </a:p>
          <a:p>
            <a:pPr marL="0" lvl="0" indent="0" algn="l" rtl="0">
              <a:spcBef>
                <a:spcPts val="1700"/>
              </a:spcBef>
              <a:spcAft>
                <a:spcPts val="0"/>
              </a:spcAft>
              <a:buNone/>
            </a:pPr>
            <a:r>
              <a:rPr lang="en-GB" sz="1500">
                <a:solidFill>
                  <a:srgbClr val="000033"/>
                </a:solidFill>
                <a:highlight>
                  <a:srgbClr val="FFFFFF"/>
                </a:highlight>
              </a:rPr>
              <a:t>Hubs promote </a:t>
            </a:r>
            <a:r>
              <a:rPr lang="en-GB" sz="1500" b="1">
                <a:solidFill>
                  <a:srgbClr val="000033"/>
                </a:solidFill>
                <a:highlight>
                  <a:srgbClr val="FFFFFF"/>
                </a:highlight>
              </a:rPr>
              <a:t>a love of reading</a:t>
            </a:r>
            <a:r>
              <a:rPr lang="en-GB" sz="1500">
                <a:solidFill>
                  <a:srgbClr val="000033"/>
                </a:solidFill>
                <a:highlight>
                  <a:srgbClr val="FFFFFF"/>
                </a:highlight>
              </a:rPr>
              <a:t> and help schools provide excellent teaching in </a:t>
            </a:r>
            <a:r>
              <a:rPr lang="en-GB" sz="1500" b="1">
                <a:solidFill>
                  <a:srgbClr val="000033"/>
                </a:solidFill>
                <a:highlight>
                  <a:srgbClr val="FFFFFF"/>
                </a:highlight>
              </a:rPr>
              <a:t>phonics</a:t>
            </a:r>
            <a:r>
              <a:rPr lang="en-GB" sz="1500">
                <a:solidFill>
                  <a:srgbClr val="000033"/>
                </a:solidFill>
                <a:highlight>
                  <a:srgbClr val="FFFFFF"/>
                </a:highlight>
              </a:rPr>
              <a:t> and </a:t>
            </a:r>
            <a:r>
              <a:rPr lang="en-GB" sz="1500" b="1">
                <a:solidFill>
                  <a:srgbClr val="000033"/>
                </a:solidFill>
                <a:highlight>
                  <a:srgbClr val="FFFFFF"/>
                </a:highlight>
              </a:rPr>
              <a:t>early language</a:t>
            </a:r>
            <a:r>
              <a:rPr lang="en-GB" sz="1500">
                <a:solidFill>
                  <a:srgbClr val="000033"/>
                </a:solidFill>
                <a:highlight>
                  <a:srgbClr val="FFFFFF"/>
                </a:highlight>
              </a:rPr>
              <a:t>. Focus on supporting the slowest progress children in Reception and Year 1.</a:t>
            </a:r>
            <a:endParaRPr sz="1500">
              <a:solidFill>
                <a:srgbClr val="000033"/>
              </a:solidFill>
              <a:highlight>
                <a:srgbClr val="FFFFFF"/>
              </a:highlight>
            </a:endParaRPr>
          </a:p>
          <a:p>
            <a:pPr marL="0" lvl="0" indent="0" algn="l" rtl="0">
              <a:spcBef>
                <a:spcPts val="1700"/>
              </a:spcBef>
              <a:spcAft>
                <a:spcPts val="1700"/>
              </a:spcAft>
              <a:buNone/>
            </a:pPr>
            <a:r>
              <a:rPr lang="en-GB" sz="1500">
                <a:solidFill>
                  <a:srgbClr val="000033"/>
                </a:solidFill>
                <a:highlight>
                  <a:srgbClr val="FFFFFF"/>
                </a:highlight>
              </a:rPr>
              <a:t>Further information on the English Hubs can be found at: </a:t>
            </a:r>
            <a:r>
              <a:rPr lang="en-GB" sz="1500" u="sng">
                <a:solidFill>
                  <a:schemeClr val="hlink"/>
                </a:solidFill>
                <a:hlinkClick r:id="rId3"/>
              </a:rPr>
              <a:t>http://www.englishhubs.org/</a:t>
            </a:r>
            <a:endParaRPr sz="1500">
              <a:solidFill>
                <a:srgbClr val="000033"/>
              </a:solidFill>
              <a:highlight>
                <a:srgbClr val="FFFFFF"/>
              </a:highlight>
            </a:endParaRPr>
          </a:p>
        </p:txBody>
      </p:sp>
      <p:pic>
        <p:nvPicPr>
          <p:cNvPr id="81" name="Google Shape;81;p16"/>
          <p:cNvPicPr preferRelativeResize="0"/>
          <p:nvPr/>
        </p:nvPicPr>
        <p:blipFill rotWithShape="1">
          <a:blip r:embed="rId4">
            <a:alphaModFix/>
          </a:blip>
          <a:srcRect l="6139" t="4922" r="7137" b="7480"/>
          <a:stretch/>
        </p:blipFill>
        <p:spPr>
          <a:xfrm>
            <a:off x="6521975" y="94375"/>
            <a:ext cx="2490400" cy="3253976"/>
          </a:xfrm>
          <a:prstGeom prst="rect">
            <a:avLst/>
          </a:prstGeom>
          <a:noFill/>
          <a:ln>
            <a:noFill/>
          </a:ln>
        </p:spPr>
      </p:pic>
      <p:grpSp>
        <p:nvGrpSpPr>
          <p:cNvPr id="82" name="Google Shape;82;p16"/>
          <p:cNvGrpSpPr/>
          <p:nvPr/>
        </p:nvGrpSpPr>
        <p:grpSpPr>
          <a:xfrm>
            <a:off x="3675462" y="2571748"/>
            <a:ext cx="3383875" cy="2551342"/>
            <a:chOff x="1378089" y="-104173"/>
            <a:chExt cx="6554087" cy="6081864"/>
          </a:xfrm>
        </p:grpSpPr>
        <p:sp>
          <p:nvSpPr>
            <p:cNvPr id="83" name="Google Shape;83;p16"/>
            <p:cNvSpPr/>
            <p:nvPr/>
          </p:nvSpPr>
          <p:spPr>
            <a:xfrm>
              <a:off x="2114556" y="863941"/>
              <a:ext cx="5055000" cy="5055000"/>
            </a:xfrm>
            <a:prstGeom prst="blockArc">
              <a:avLst>
                <a:gd name="adj1" fmla="val 9091131"/>
                <a:gd name="adj2" fmla="val 16182022"/>
                <a:gd name="adj3" fmla="val 4637"/>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84" name="Google Shape;84;p16"/>
            <p:cNvSpPr/>
            <p:nvPr/>
          </p:nvSpPr>
          <p:spPr>
            <a:xfrm>
              <a:off x="2145415" y="922691"/>
              <a:ext cx="5055000" cy="5055000"/>
            </a:xfrm>
            <a:prstGeom prst="blockArc">
              <a:avLst>
                <a:gd name="adj1" fmla="val 1740612"/>
                <a:gd name="adj2" fmla="val 9183536"/>
                <a:gd name="adj3" fmla="val 4637"/>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85" name="Google Shape;85;p16"/>
            <p:cNvSpPr/>
            <p:nvPr/>
          </p:nvSpPr>
          <p:spPr>
            <a:xfrm>
              <a:off x="2179767" y="862738"/>
              <a:ext cx="5055000" cy="5055000"/>
            </a:xfrm>
            <a:prstGeom prst="blockArc">
              <a:avLst>
                <a:gd name="adj1" fmla="val 16091205"/>
                <a:gd name="adj2" fmla="val 1836825"/>
                <a:gd name="adj3" fmla="val 4637"/>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86" name="Google Shape;86;p16"/>
            <p:cNvSpPr/>
            <p:nvPr/>
          </p:nvSpPr>
          <p:spPr>
            <a:xfrm>
              <a:off x="3385312" y="2373687"/>
              <a:ext cx="2487600" cy="2035800"/>
            </a:xfrm>
            <a:prstGeom prst="ellipse">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87" name="Google Shape;87;p16"/>
            <p:cNvSpPr txBox="1"/>
            <p:nvPr/>
          </p:nvSpPr>
          <p:spPr>
            <a:xfrm>
              <a:off x="3749633" y="2671801"/>
              <a:ext cx="1759200" cy="1439400"/>
            </a:xfrm>
            <a:prstGeom prst="rect">
              <a:avLst/>
            </a:prstGeom>
            <a:noFill/>
            <a:ln>
              <a:noFill/>
            </a:ln>
          </p:spPr>
          <p:txBody>
            <a:bodyPr spcFirstLastPara="1" wrap="square" lIns="41900" tIns="41900" rIns="41900" bIns="41900" anchor="ctr" anchorCtr="0">
              <a:noAutofit/>
            </a:bodyPr>
            <a:lstStyle/>
            <a:p>
              <a:pPr marL="0" marR="0" lvl="0" indent="0" algn="ctr" rtl="0">
                <a:lnSpc>
                  <a:spcPct val="90000"/>
                </a:lnSpc>
                <a:spcBef>
                  <a:spcPts val="0"/>
                </a:spcBef>
                <a:spcAft>
                  <a:spcPts val="0"/>
                </a:spcAft>
                <a:buNone/>
              </a:pPr>
              <a:r>
                <a:rPr lang="en-GB" sz="1500">
                  <a:solidFill>
                    <a:srgbClr val="000000"/>
                  </a:solidFill>
                  <a:latin typeface="Trebuchet MS"/>
                  <a:ea typeface="Trebuchet MS"/>
                  <a:cs typeface="Trebuchet MS"/>
                  <a:sym typeface="Trebuchet MS"/>
                </a:rPr>
                <a:t>Lifelong readers</a:t>
              </a:r>
              <a:endParaRPr sz="1500">
                <a:solidFill>
                  <a:srgbClr val="000000"/>
                </a:solidFill>
                <a:latin typeface="Trebuchet MS"/>
                <a:ea typeface="Trebuchet MS"/>
                <a:cs typeface="Trebuchet MS"/>
                <a:sym typeface="Trebuchet MS"/>
              </a:endParaRPr>
            </a:p>
          </p:txBody>
        </p:sp>
        <p:sp>
          <p:nvSpPr>
            <p:cNvPr id="88" name="Google Shape;88;p16"/>
            <p:cNvSpPr/>
            <p:nvPr/>
          </p:nvSpPr>
          <p:spPr>
            <a:xfrm>
              <a:off x="3485021" y="-104173"/>
              <a:ext cx="2288400" cy="2053500"/>
            </a:xfrm>
            <a:prstGeom prst="ellipse">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89" name="Google Shape;89;p16"/>
            <p:cNvSpPr txBox="1"/>
            <p:nvPr/>
          </p:nvSpPr>
          <p:spPr>
            <a:xfrm>
              <a:off x="3820138" y="196553"/>
              <a:ext cx="1618200" cy="1452000"/>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None/>
              </a:pPr>
              <a:r>
                <a:rPr lang="en-GB" sz="1000">
                  <a:solidFill>
                    <a:srgbClr val="000000"/>
                  </a:solidFill>
                  <a:latin typeface="Trebuchet MS"/>
                  <a:ea typeface="Trebuchet MS"/>
                  <a:cs typeface="Trebuchet MS"/>
                  <a:sym typeface="Trebuchet MS"/>
                </a:rPr>
                <a:t>Effective phonics teaching</a:t>
              </a:r>
              <a:endParaRPr sz="1000">
                <a:solidFill>
                  <a:srgbClr val="000000"/>
                </a:solidFill>
                <a:latin typeface="Trebuchet MS"/>
                <a:ea typeface="Trebuchet MS"/>
                <a:cs typeface="Trebuchet MS"/>
                <a:sym typeface="Trebuchet MS"/>
              </a:endParaRPr>
            </a:p>
          </p:txBody>
        </p:sp>
        <p:sp>
          <p:nvSpPr>
            <p:cNvPr id="90" name="Google Shape;90;p16"/>
            <p:cNvSpPr/>
            <p:nvPr/>
          </p:nvSpPr>
          <p:spPr>
            <a:xfrm>
              <a:off x="5731976" y="3580366"/>
              <a:ext cx="2200200" cy="2134500"/>
            </a:xfrm>
            <a:prstGeom prst="ellipse">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91" name="Google Shape;91;p16"/>
            <p:cNvSpPr txBox="1"/>
            <p:nvPr/>
          </p:nvSpPr>
          <p:spPr>
            <a:xfrm>
              <a:off x="6054203" y="3892946"/>
              <a:ext cx="1555800" cy="1509300"/>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None/>
              </a:pPr>
              <a:r>
                <a:rPr lang="en-GB" sz="1000">
                  <a:solidFill>
                    <a:srgbClr val="000000"/>
                  </a:solidFill>
                  <a:latin typeface="Trebuchet MS"/>
                  <a:ea typeface="Trebuchet MS"/>
                  <a:cs typeface="Trebuchet MS"/>
                  <a:sym typeface="Trebuchet MS"/>
                </a:rPr>
                <a:t>Reading for pleasure</a:t>
              </a:r>
              <a:endParaRPr sz="1000">
                <a:solidFill>
                  <a:srgbClr val="000000"/>
                </a:solidFill>
                <a:latin typeface="Trebuchet MS"/>
                <a:ea typeface="Trebuchet MS"/>
                <a:cs typeface="Trebuchet MS"/>
                <a:sym typeface="Trebuchet MS"/>
              </a:endParaRPr>
            </a:p>
          </p:txBody>
        </p:sp>
        <p:sp>
          <p:nvSpPr>
            <p:cNvPr id="92" name="Google Shape;92;p16"/>
            <p:cNvSpPr/>
            <p:nvPr/>
          </p:nvSpPr>
          <p:spPr>
            <a:xfrm>
              <a:off x="1378089" y="3480029"/>
              <a:ext cx="2187600" cy="2177700"/>
            </a:xfrm>
            <a:prstGeom prst="ellipse">
              <a:avLst/>
            </a:prstGeom>
            <a:solidFill>
              <a:srgbClr val="0070C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300"/>
            </a:p>
          </p:txBody>
        </p:sp>
        <p:sp>
          <p:nvSpPr>
            <p:cNvPr id="93" name="Google Shape;93;p16"/>
            <p:cNvSpPr txBox="1"/>
            <p:nvPr/>
          </p:nvSpPr>
          <p:spPr>
            <a:xfrm>
              <a:off x="1698476" y="3798935"/>
              <a:ext cx="1547100" cy="1539900"/>
            </a:xfrm>
            <a:prstGeom prst="rect">
              <a:avLst/>
            </a:prstGeom>
            <a:noFill/>
            <a:ln>
              <a:noFill/>
            </a:ln>
          </p:spPr>
          <p:txBody>
            <a:bodyPr spcFirstLastPara="1" wrap="square" lIns="25400" tIns="25400" rIns="25400" bIns="25400" anchor="ctr" anchorCtr="0">
              <a:noAutofit/>
            </a:bodyPr>
            <a:lstStyle/>
            <a:p>
              <a:pPr marL="0" marR="0" lvl="0" indent="0" algn="ctr" rtl="0">
                <a:lnSpc>
                  <a:spcPct val="90000"/>
                </a:lnSpc>
                <a:spcBef>
                  <a:spcPts val="0"/>
                </a:spcBef>
                <a:spcAft>
                  <a:spcPts val="0"/>
                </a:spcAft>
                <a:buNone/>
              </a:pPr>
              <a:r>
                <a:rPr lang="en-GB" sz="1000">
                  <a:solidFill>
                    <a:srgbClr val="000000"/>
                  </a:solidFill>
                  <a:latin typeface="Trebuchet MS"/>
                  <a:ea typeface="Trebuchet MS"/>
                  <a:cs typeface="Trebuchet MS"/>
                  <a:sym typeface="Trebuchet MS"/>
                </a:rPr>
                <a:t>Early language development</a:t>
              </a:r>
              <a:endParaRPr sz="1000">
                <a:solidFill>
                  <a:srgbClr val="000000"/>
                </a:solidFill>
                <a:latin typeface="Trebuchet MS"/>
                <a:ea typeface="Trebuchet MS"/>
                <a:cs typeface="Trebuchet MS"/>
                <a:sym typeface="Trebuchet MS"/>
              </a:endParaRPr>
            </a:p>
          </p:txBody>
        </p:sp>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3"/>
        <p:cNvGrpSpPr/>
        <p:nvPr/>
      </p:nvGrpSpPr>
      <p:grpSpPr>
        <a:xfrm>
          <a:off x="0" y="0"/>
          <a:ext cx="0" cy="0"/>
          <a:chOff x="0" y="0"/>
          <a:chExt cx="0" cy="0"/>
        </a:xfrm>
      </p:grpSpPr>
      <p:sp>
        <p:nvSpPr>
          <p:cNvPr id="104" name="Google Shape;104;p18"/>
          <p:cNvSpPr txBox="1">
            <a:spLocks noGrp="1"/>
          </p:cNvSpPr>
          <p:nvPr>
            <p:ph type="body" idx="1"/>
          </p:nvPr>
        </p:nvSpPr>
        <p:spPr>
          <a:xfrm>
            <a:off x="623400" y="925350"/>
            <a:ext cx="6977700" cy="3186300"/>
          </a:xfrm>
          <a:prstGeom prst="rect">
            <a:avLst/>
          </a:prstGeom>
        </p:spPr>
        <p:txBody>
          <a:bodyPr spcFirstLastPara="1" wrap="square" lIns="91425" tIns="91425" rIns="91425" bIns="91425" anchor="t" anchorCtr="0">
            <a:noAutofit/>
          </a:bodyPr>
          <a:lstStyle/>
          <a:p>
            <a:pPr marL="0" lvl="0" indent="0" algn="ctr" rtl="0">
              <a:lnSpc>
                <a:spcPct val="150000"/>
              </a:lnSpc>
              <a:spcBef>
                <a:spcPts val="0"/>
              </a:spcBef>
              <a:spcAft>
                <a:spcPts val="0"/>
              </a:spcAft>
              <a:buNone/>
            </a:pPr>
            <a:r>
              <a:rPr lang="en-GB" sz="2400" i="1" dirty="0">
                <a:solidFill>
                  <a:schemeClr val="dk1"/>
                </a:solidFill>
              </a:rPr>
              <a:t>The TSRC programme will build a national community of English Leads with the knowledge and expertise to improve children’s lives by establishing the habit of reading in childhood.</a:t>
            </a:r>
            <a:endParaRPr sz="2400" dirty="0">
              <a:solidFill>
                <a:schemeClr val="dk1"/>
              </a:solidFill>
              <a:highlight>
                <a:srgbClr val="FFFF00"/>
              </a:highlight>
            </a:endParaRPr>
          </a:p>
          <a:p>
            <a:pPr marL="0" lvl="0" indent="0" algn="ctr" rtl="0">
              <a:lnSpc>
                <a:spcPct val="150000"/>
              </a:lnSpc>
              <a:spcBef>
                <a:spcPts val="1200"/>
              </a:spcBef>
              <a:spcAft>
                <a:spcPts val="0"/>
              </a:spcAft>
              <a:buNone/>
            </a:pPr>
            <a:endParaRPr sz="2400" dirty="0">
              <a:solidFill>
                <a:schemeClr val="dk1"/>
              </a:solidFill>
              <a:highlight>
                <a:srgbClr val="FF00FF"/>
              </a:highlight>
            </a:endParaRPr>
          </a:p>
          <a:p>
            <a:pPr marL="0" lvl="0" indent="0" algn="l" rtl="0">
              <a:lnSpc>
                <a:spcPct val="150000"/>
              </a:lnSpc>
              <a:spcBef>
                <a:spcPts val="1200"/>
              </a:spcBef>
              <a:spcAft>
                <a:spcPts val="0"/>
              </a:spcAft>
              <a:buNone/>
            </a:pPr>
            <a:endParaRPr sz="1400" dirty="0">
              <a:solidFill>
                <a:schemeClr val="dk1"/>
              </a:solidFill>
            </a:endParaRPr>
          </a:p>
          <a:p>
            <a:pPr marL="0" lvl="0" indent="0" algn="l" rtl="0">
              <a:lnSpc>
                <a:spcPct val="150000"/>
              </a:lnSpc>
              <a:spcBef>
                <a:spcPts val="1200"/>
              </a:spcBef>
              <a:spcAft>
                <a:spcPts val="0"/>
              </a:spcAft>
              <a:buNone/>
            </a:pPr>
            <a:endParaRPr sz="1400" dirty="0">
              <a:solidFill>
                <a:schemeClr val="dk1"/>
              </a:solidFill>
            </a:endParaRPr>
          </a:p>
          <a:p>
            <a:pPr marL="0" lvl="0" indent="0" algn="l" rtl="0">
              <a:lnSpc>
                <a:spcPct val="150000"/>
              </a:lnSpc>
              <a:spcBef>
                <a:spcPts val="1200"/>
              </a:spcBef>
              <a:spcAft>
                <a:spcPts val="0"/>
              </a:spcAft>
              <a:buNone/>
            </a:pPr>
            <a:endParaRPr sz="1400" dirty="0">
              <a:solidFill>
                <a:schemeClr val="dk1"/>
              </a:solidFill>
            </a:endParaRPr>
          </a:p>
          <a:p>
            <a:pPr marL="0" lvl="0" indent="0" algn="l" rtl="0">
              <a:lnSpc>
                <a:spcPct val="150000"/>
              </a:lnSpc>
              <a:spcBef>
                <a:spcPts val="1200"/>
              </a:spcBef>
              <a:spcAft>
                <a:spcPts val="0"/>
              </a:spcAft>
              <a:buNone/>
            </a:pPr>
            <a:endParaRPr sz="1400" dirty="0">
              <a:solidFill>
                <a:schemeClr val="dk1"/>
              </a:solidFill>
              <a:highlight>
                <a:srgbClr val="FFFF00"/>
              </a:highlight>
            </a:endParaRPr>
          </a:p>
          <a:p>
            <a:pPr marL="0" lvl="0" indent="0" algn="l" rtl="0">
              <a:lnSpc>
                <a:spcPct val="150000"/>
              </a:lnSpc>
              <a:spcBef>
                <a:spcPts val="1200"/>
              </a:spcBef>
              <a:spcAft>
                <a:spcPts val="1200"/>
              </a:spcAft>
              <a:buNone/>
            </a:pPr>
            <a:endParaRPr sz="1400" dirty="0">
              <a:solidFill>
                <a:schemeClr val="dk1"/>
              </a:solidFill>
              <a:highlight>
                <a:srgbClr val="FFFF00"/>
              </a:highlight>
            </a:endParaRPr>
          </a:p>
        </p:txBody>
      </p:sp>
      <p:sp>
        <p:nvSpPr>
          <p:cNvPr id="105" name="Google Shape;105;p18"/>
          <p:cNvSpPr txBox="1">
            <a:spLocks noGrp="1"/>
          </p:cNvSpPr>
          <p:nvPr>
            <p:ph type="title"/>
          </p:nvPr>
        </p:nvSpPr>
        <p:spPr>
          <a:xfrm>
            <a:off x="623400" y="2397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Vision for the TSRC programme</a:t>
            </a:r>
            <a:endParaRPr b="1"/>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28"/>
        <p:cNvGrpSpPr/>
        <p:nvPr/>
      </p:nvGrpSpPr>
      <p:grpSpPr>
        <a:xfrm>
          <a:off x="0" y="0"/>
          <a:ext cx="0" cy="0"/>
          <a:chOff x="0" y="0"/>
          <a:chExt cx="0" cy="0"/>
        </a:xfrm>
      </p:grpSpPr>
      <p:sp>
        <p:nvSpPr>
          <p:cNvPr id="129" name="Google Shape;129;p22"/>
          <p:cNvSpPr txBox="1">
            <a:spLocks noGrp="1"/>
          </p:cNvSpPr>
          <p:nvPr>
            <p:ph type="ctrTitle"/>
          </p:nvPr>
        </p:nvSpPr>
        <p:spPr>
          <a:xfrm>
            <a:off x="657950" y="134450"/>
            <a:ext cx="7373100" cy="977100"/>
          </a:xfrm>
          <a:prstGeom prst="rect">
            <a:avLst/>
          </a:prstGeom>
        </p:spPr>
        <p:txBody>
          <a:bodyPr spcFirstLastPara="1" wrap="square" lIns="91425" tIns="91425" rIns="91425" bIns="91425" anchor="b" anchorCtr="0">
            <a:normAutofit/>
          </a:bodyPr>
          <a:lstStyle/>
          <a:p>
            <a:pPr marL="0" lvl="0" indent="0" algn="l" rtl="0">
              <a:spcBef>
                <a:spcPts val="0"/>
              </a:spcBef>
              <a:spcAft>
                <a:spcPts val="0"/>
              </a:spcAft>
              <a:buNone/>
            </a:pPr>
            <a:r>
              <a:rPr lang="en-GB" sz="2500" b="1"/>
              <a:t>Why do we want pupils to develop a habit of childhood reading?</a:t>
            </a:r>
            <a:endParaRPr sz="2500" b="1"/>
          </a:p>
        </p:txBody>
      </p:sp>
      <p:sp>
        <p:nvSpPr>
          <p:cNvPr id="130" name="Google Shape;130;p22"/>
          <p:cNvSpPr txBox="1">
            <a:spLocks noGrp="1"/>
          </p:cNvSpPr>
          <p:nvPr>
            <p:ph type="subTitle" idx="1"/>
          </p:nvPr>
        </p:nvSpPr>
        <p:spPr>
          <a:xfrm>
            <a:off x="715674" y="1238250"/>
            <a:ext cx="7209125" cy="3625200"/>
          </a:xfrm>
          <a:prstGeom prst="rect">
            <a:avLst/>
          </a:prstGeom>
        </p:spPr>
        <p:txBody>
          <a:bodyPr spcFirstLastPara="1" wrap="square" lIns="91425" tIns="91425" rIns="91425" bIns="91425" anchor="t" anchorCtr="0">
            <a:normAutofit/>
          </a:bodyPr>
          <a:lstStyle/>
          <a:p>
            <a:pPr marL="0" lvl="0" indent="0" rtl="0">
              <a:spcBef>
                <a:spcPts val="0"/>
              </a:spcBef>
              <a:spcAft>
                <a:spcPts val="0"/>
              </a:spcAft>
              <a:buNone/>
            </a:pPr>
            <a:r>
              <a:rPr lang="en-GB" sz="4400" dirty="0">
                <a:solidFill>
                  <a:schemeClr val="dk1"/>
                </a:solidFill>
              </a:rPr>
              <a:t>‘Reading for pleasure is the single most important indicator of a child’s future success’ (OECD, 2002)</a:t>
            </a:r>
            <a:endParaRPr sz="4400" dirty="0">
              <a:solidFill>
                <a:schemeClr val="dk1"/>
              </a:solidFill>
            </a:endParaRPr>
          </a:p>
          <a:p>
            <a:pPr marL="0" lvl="0" indent="0" algn="l" rtl="0">
              <a:spcBef>
                <a:spcPts val="0"/>
              </a:spcBef>
              <a:spcAft>
                <a:spcPts val="0"/>
              </a:spcAft>
              <a:buNone/>
            </a:pPr>
            <a:endParaRPr sz="3000" dirty="0">
              <a:solidFill>
                <a:schemeClr val="dk1"/>
              </a:solidFill>
            </a:endParaRPr>
          </a:p>
          <a:p>
            <a:pPr marL="0" lvl="0" indent="0" algn="l" rtl="0">
              <a:spcBef>
                <a:spcPts val="0"/>
              </a:spcBef>
              <a:spcAft>
                <a:spcPts val="0"/>
              </a:spcAft>
              <a:buNone/>
            </a:pPr>
            <a:endParaRPr sz="1500" dirty="0">
              <a:solidFill>
                <a:schemeClr val="dk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0">
                                            <p:txEl>
                                              <p:pRg st="0" end="0"/>
                                            </p:txEl>
                                          </p:spTgt>
                                        </p:tgtEl>
                                        <p:attrNameLst>
                                          <p:attrName>style.visibility</p:attrName>
                                        </p:attrNameLst>
                                      </p:cBhvr>
                                      <p:to>
                                        <p:strVal val="visible"/>
                                      </p:to>
                                    </p:set>
                                    <p:animEffect transition="in" filter="fade">
                                      <p:cBhvr>
                                        <p:cTn id="7" dur="1500"/>
                                        <p:tgtEl>
                                          <p:spTgt spid="130">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29ABDE-981F-3481-05B0-277376B96E42}"/>
              </a:ext>
            </a:extLst>
          </p:cNvPr>
          <p:cNvSpPr>
            <a:spLocks noGrp="1"/>
          </p:cNvSpPr>
          <p:nvPr>
            <p:ph type="title"/>
          </p:nvPr>
        </p:nvSpPr>
        <p:spPr/>
        <p:txBody>
          <a:bodyPr>
            <a:normAutofit fontScale="90000"/>
          </a:bodyPr>
          <a:lstStyle/>
          <a:p>
            <a:r>
              <a:rPr lang="en-GB" dirty="0"/>
              <a:t>Reading for Pleasure is </a:t>
            </a:r>
            <a:r>
              <a:rPr lang="en-GB" b="1" u="sng" dirty="0"/>
              <a:t>NOT</a:t>
            </a:r>
          </a:p>
        </p:txBody>
      </p:sp>
      <p:sp>
        <p:nvSpPr>
          <p:cNvPr id="3" name="Text Placeholder 2">
            <a:extLst>
              <a:ext uri="{FF2B5EF4-FFF2-40B4-BE49-F238E27FC236}">
                <a16:creationId xmlns:a16="http://schemas.microsoft.com/office/drawing/2014/main" id="{F7B7BA7F-A0AC-EA1C-BFAB-ABD99673ED58}"/>
              </a:ext>
            </a:extLst>
          </p:cNvPr>
          <p:cNvSpPr>
            <a:spLocks noGrp="1"/>
          </p:cNvSpPr>
          <p:nvPr>
            <p:ph type="body" idx="1"/>
          </p:nvPr>
        </p:nvSpPr>
        <p:spPr>
          <a:xfrm>
            <a:off x="850948" y="854587"/>
            <a:ext cx="7673933" cy="3915806"/>
          </a:xfrm>
        </p:spPr>
        <p:txBody>
          <a:bodyPr>
            <a:normAutofit lnSpcReduction="10000"/>
          </a:bodyPr>
          <a:lstStyle/>
          <a:p>
            <a:pPr marL="114300" indent="0">
              <a:buNone/>
            </a:pPr>
            <a:endParaRPr lang="en-GB" b="1" i="0" dirty="0">
              <a:solidFill>
                <a:srgbClr val="111111"/>
              </a:solidFill>
              <a:effectLst/>
              <a:latin typeface="Roboto" panose="02000000000000000000" pitchFamily="2" charset="0"/>
            </a:endParaRPr>
          </a:p>
          <a:p>
            <a:pPr marL="114300" indent="0">
              <a:buNone/>
            </a:pPr>
            <a:r>
              <a:rPr lang="en-GB" sz="2000" dirty="0">
                <a:solidFill>
                  <a:schemeClr val="tx1"/>
                </a:solidFill>
              </a:rPr>
              <a:t>Reading for Pleasure is not reading in silence.</a:t>
            </a:r>
          </a:p>
          <a:p>
            <a:pPr marL="114300" indent="0">
              <a:buNone/>
            </a:pPr>
            <a:endParaRPr lang="en-GB" sz="2000" dirty="0">
              <a:solidFill>
                <a:schemeClr val="tx1"/>
              </a:solidFill>
            </a:endParaRPr>
          </a:p>
          <a:p>
            <a:pPr marL="114300" indent="0">
              <a:buNone/>
            </a:pPr>
            <a:r>
              <a:rPr lang="en-GB" sz="2000" dirty="0">
                <a:solidFill>
                  <a:schemeClr val="tx1"/>
                </a:solidFill>
              </a:rPr>
              <a:t>Reading for Pleasure is not about putting reading for pleasure</a:t>
            </a:r>
          </a:p>
          <a:p>
            <a:pPr marL="114300" indent="0">
              <a:buNone/>
            </a:pPr>
            <a:r>
              <a:rPr lang="en-GB" sz="2000" dirty="0">
                <a:solidFill>
                  <a:schemeClr val="tx1"/>
                </a:solidFill>
              </a:rPr>
              <a:t>on the timetable because you have to.</a:t>
            </a:r>
          </a:p>
          <a:p>
            <a:pPr marL="114300" indent="0">
              <a:buNone/>
            </a:pPr>
            <a:endParaRPr lang="en-GB" sz="2000" dirty="0">
              <a:solidFill>
                <a:schemeClr val="tx1"/>
              </a:solidFill>
            </a:endParaRPr>
          </a:p>
          <a:p>
            <a:pPr marL="114300" indent="0">
              <a:buNone/>
            </a:pPr>
            <a:r>
              <a:rPr lang="en-GB" sz="2000" dirty="0">
                <a:solidFill>
                  <a:schemeClr val="tx1"/>
                </a:solidFill>
              </a:rPr>
              <a:t>Reading for Pleasure is not telling the chn what they must </a:t>
            </a:r>
          </a:p>
          <a:p>
            <a:pPr marL="114300" indent="0">
              <a:buNone/>
            </a:pPr>
            <a:r>
              <a:rPr lang="en-GB" sz="2000" dirty="0">
                <a:solidFill>
                  <a:schemeClr val="tx1"/>
                </a:solidFill>
              </a:rPr>
              <a:t>read or providing limited choice.</a:t>
            </a:r>
          </a:p>
          <a:p>
            <a:pPr marL="114300" indent="0">
              <a:buNone/>
            </a:pPr>
            <a:endParaRPr lang="en-GB" sz="2000" dirty="0">
              <a:solidFill>
                <a:schemeClr val="tx1"/>
              </a:solidFill>
            </a:endParaRPr>
          </a:p>
          <a:p>
            <a:pPr marL="114300" indent="0">
              <a:buNone/>
            </a:pPr>
            <a:r>
              <a:rPr lang="en-GB" sz="2000" dirty="0">
                <a:solidFill>
                  <a:schemeClr val="tx1"/>
                </a:solidFill>
              </a:rPr>
              <a:t>Reading for Pleasure is not about being the child who </a:t>
            </a:r>
          </a:p>
          <a:p>
            <a:pPr marL="114300" indent="0">
              <a:buNone/>
            </a:pPr>
            <a:r>
              <a:rPr lang="en-GB" sz="2000" dirty="0">
                <a:solidFill>
                  <a:schemeClr val="tx1"/>
                </a:solidFill>
              </a:rPr>
              <a:t>pretends to read in these sessions because no one checks.</a:t>
            </a: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a:p>
            <a:pPr marL="114300" indent="0">
              <a:buNone/>
            </a:pPr>
            <a:endParaRPr lang="en-GB" sz="2000" dirty="0">
              <a:solidFill>
                <a:schemeClr val="tx1"/>
              </a:solidFill>
            </a:endParaRPr>
          </a:p>
        </p:txBody>
      </p:sp>
      <p:pic>
        <p:nvPicPr>
          <p:cNvPr id="5" name="Picture 4" descr="A picture containing light&#10;&#10;Description automatically generated">
            <a:extLst>
              <a:ext uri="{FF2B5EF4-FFF2-40B4-BE49-F238E27FC236}">
                <a16:creationId xmlns:a16="http://schemas.microsoft.com/office/drawing/2014/main" id="{93C96677-DC21-8C1F-AF23-9F8A10915B1D}"/>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991396" y="171050"/>
            <a:ext cx="873494" cy="873494"/>
          </a:xfrm>
          <a:prstGeom prst="rect">
            <a:avLst/>
          </a:prstGeom>
        </p:spPr>
      </p:pic>
      <p:pic>
        <p:nvPicPr>
          <p:cNvPr id="8" name="Picture 7" descr="Shape, arrow&#10;&#10;Description automatically generated">
            <a:extLst>
              <a:ext uri="{FF2B5EF4-FFF2-40B4-BE49-F238E27FC236}">
                <a16:creationId xmlns:a16="http://schemas.microsoft.com/office/drawing/2014/main" id="{6B9417D7-7331-0202-5AAD-EEFDE9846319}"/>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7744" y="3887550"/>
            <a:ext cx="889866" cy="604367"/>
          </a:xfrm>
          <a:prstGeom prst="rect">
            <a:avLst/>
          </a:prstGeom>
        </p:spPr>
      </p:pic>
      <p:pic>
        <p:nvPicPr>
          <p:cNvPr id="16" name="Picture 15" descr="Shape, arrow&#10;&#10;Description automatically generated">
            <a:extLst>
              <a:ext uri="{FF2B5EF4-FFF2-40B4-BE49-F238E27FC236}">
                <a16:creationId xmlns:a16="http://schemas.microsoft.com/office/drawing/2014/main" id="{030ECB74-B45C-DE62-B97A-6F644A003529}"/>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102731" y="2922759"/>
            <a:ext cx="889866" cy="604367"/>
          </a:xfrm>
          <a:prstGeom prst="rect">
            <a:avLst/>
          </a:prstGeom>
        </p:spPr>
      </p:pic>
      <p:pic>
        <p:nvPicPr>
          <p:cNvPr id="18" name="Picture 17" descr="Shape, arrow&#10;&#10;Description automatically generated">
            <a:extLst>
              <a:ext uri="{FF2B5EF4-FFF2-40B4-BE49-F238E27FC236}">
                <a16:creationId xmlns:a16="http://schemas.microsoft.com/office/drawing/2014/main" id="{DC823651-D29A-E723-2E75-63AB54EE9BB5}"/>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5208" y="1957969"/>
            <a:ext cx="889866" cy="604367"/>
          </a:xfrm>
          <a:prstGeom prst="rect">
            <a:avLst/>
          </a:prstGeom>
        </p:spPr>
      </p:pic>
      <p:pic>
        <p:nvPicPr>
          <p:cNvPr id="20" name="Picture 19" descr="Shape, arrow&#10;&#10;Description automatically generated">
            <a:extLst>
              <a:ext uri="{FF2B5EF4-FFF2-40B4-BE49-F238E27FC236}">
                <a16:creationId xmlns:a16="http://schemas.microsoft.com/office/drawing/2014/main" id="{74693ECD-D681-71F5-79DE-21C3E3D7491E}"/>
              </a:ext>
            </a:extLst>
          </p:cNvPr>
          <p:cNvPicPr>
            <a:picLocks noChangeAspect="1"/>
          </p:cNvPicPr>
          <p:nvPr/>
        </p:nvPicPr>
        <p:blipFill>
          <a:blip r:embed="rId5">
            <a:extLst>
              <a:ext uri="{837473B0-CC2E-450A-ABE3-18F120FF3D39}">
                <a1611:picAttrSrcUrl xmlns:a1611="http://schemas.microsoft.com/office/drawing/2016/11/main" r:id="rId6"/>
              </a:ext>
            </a:extLst>
          </a:blip>
          <a:stretch>
            <a:fillRect/>
          </a:stretch>
        </p:blipFill>
        <p:spPr>
          <a:xfrm>
            <a:off x="87744" y="1199768"/>
            <a:ext cx="889866" cy="604367"/>
          </a:xfrm>
          <a:prstGeom prst="rect">
            <a:avLst/>
          </a:prstGeom>
        </p:spPr>
      </p:pic>
    </p:spTree>
    <p:extLst>
      <p:ext uri="{BB962C8B-B14F-4D97-AF65-F5344CB8AC3E}">
        <p14:creationId xmlns:p14="http://schemas.microsoft.com/office/powerpoint/2010/main" val="341974917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7"/>
          <p:cNvSpPr txBox="1">
            <a:spLocks noGrp="1"/>
          </p:cNvSpPr>
          <p:nvPr>
            <p:ph type="body" idx="1"/>
          </p:nvPr>
        </p:nvSpPr>
        <p:spPr>
          <a:xfrm>
            <a:off x="605125" y="829700"/>
            <a:ext cx="6977700" cy="3989100"/>
          </a:xfrm>
          <a:prstGeom prst="rect">
            <a:avLst/>
          </a:prstGeom>
        </p:spPr>
        <p:txBody>
          <a:bodyPr spcFirstLastPara="1" wrap="square" lIns="91425" tIns="91425" rIns="91425" bIns="91425" anchor="t" anchorCtr="0">
            <a:normAutofit/>
          </a:bodyPr>
          <a:lstStyle/>
          <a:p>
            <a:pPr marL="457200" lvl="0" indent="-349250" algn="l" rtl="0">
              <a:lnSpc>
                <a:spcPct val="150000"/>
              </a:lnSpc>
              <a:spcBef>
                <a:spcPts val="0"/>
              </a:spcBef>
              <a:spcAft>
                <a:spcPts val="0"/>
              </a:spcAft>
              <a:buClr>
                <a:schemeClr val="dk1"/>
              </a:buClr>
              <a:buSzPts val="1900"/>
              <a:buChar char="●"/>
            </a:pPr>
            <a:r>
              <a:rPr lang="en-GB" sz="2000" dirty="0">
                <a:solidFill>
                  <a:schemeClr val="dk1"/>
                </a:solidFill>
              </a:rPr>
              <a:t>Understand the research underpinning </a:t>
            </a:r>
            <a:r>
              <a:rPr lang="en-GB" sz="2000" dirty="0" err="1">
                <a:solidFill>
                  <a:schemeClr val="dk1"/>
                </a:solidFill>
              </a:rPr>
              <a:t>RfP</a:t>
            </a:r>
            <a:r>
              <a:rPr lang="en-GB" sz="2000" dirty="0">
                <a:solidFill>
                  <a:schemeClr val="dk1"/>
                </a:solidFill>
              </a:rPr>
              <a:t> practice and pedagogy</a:t>
            </a:r>
            <a:endParaRPr sz="2000" dirty="0">
              <a:solidFill>
                <a:schemeClr val="dk1"/>
              </a:solidFill>
            </a:endParaRPr>
          </a:p>
          <a:p>
            <a:pPr marL="457200" lvl="0" indent="-349250" algn="l" rtl="0">
              <a:lnSpc>
                <a:spcPct val="150000"/>
              </a:lnSpc>
              <a:spcBef>
                <a:spcPts val="0"/>
              </a:spcBef>
              <a:spcAft>
                <a:spcPts val="0"/>
              </a:spcAft>
              <a:buClr>
                <a:schemeClr val="dk1"/>
              </a:buClr>
              <a:buSzPts val="1900"/>
              <a:buChar char="●"/>
            </a:pPr>
            <a:r>
              <a:rPr lang="en-GB" sz="2000" dirty="0">
                <a:solidFill>
                  <a:schemeClr val="dk1"/>
                </a:solidFill>
              </a:rPr>
              <a:t>Widen knowledge of children’s literature</a:t>
            </a:r>
            <a:endParaRPr sz="2000" dirty="0">
              <a:solidFill>
                <a:schemeClr val="dk1"/>
              </a:solidFill>
            </a:endParaRPr>
          </a:p>
          <a:p>
            <a:pPr marL="457200" lvl="0" indent="-349250" algn="l" rtl="0">
              <a:lnSpc>
                <a:spcPct val="150000"/>
              </a:lnSpc>
              <a:spcBef>
                <a:spcPts val="0"/>
              </a:spcBef>
              <a:spcAft>
                <a:spcPts val="0"/>
              </a:spcAft>
              <a:buClr>
                <a:schemeClr val="dk1"/>
              </a:buClr>
              <a:buSzPts val="1900"/>
              <a:buChar char="●"/>
            </a:pPr>
            <a:r>
              <a:rPr lang="en-GB" sz="2000" dirty="0">
                <a:solidFill>
                  <a:schemeClr val="dk1"/>
                </a:solidFill>
              </a:rPr>
              <a:t>Transform whole school reading culture in your school</a:t>
            </a:r>
            <a:endParaRPr sz="2000" dirty="0">
              <a:solidFill>
                <a:schemeClr val="dk1"/>
              </a:solidFill>
            </a:endParaRPr>
          </a:p>
          <a:p>
            <a:pPr marL="457200" lvl="0" indent="-349250" algn="l" rtl="0">
              <a:lnSpc>
                <a:spcPct val="150000"/>
              </a:lnSpc>
              <a:spcBef>
                <a:spcPts val="0"/>
              </a:spcBef>
              <a:spcAft>
                <a:spcPts val="0"/>
              </a:spcAft>
              <a:buClr>
                <a:schemeClr val="dk1"/>
              </a:buClr>
              <a:buSzPts val="1900"/>
              <a:buChar char="●"/>
            </a:pPr>
            <a:r>
              <a:rPr lang="en-GB" sz="2000" dirty="0">
                <a:solidFill>
                  <a:schemeClr val="dk1"/>
                </a:solidFill>
              </a:rPr>
              <a:t>Develop the leadership skills to initiate and sustain change</a:t>
            </a:r>
            <a:endParaRPr sz="2000" dirty="0">
              <a:solidFill>
                <a:schemeClr val="dk1"/>
              </a:solidFill>
            </a:endParaRPr>
          </a:p>
          <a:p>
            <a:pPr marL="457200" lvl="0" indent="-349250" algn="l" rtl="0">
              <a:lnSpc>
                <a:spcPct val="150000"/>
              </a:lnSpc>
              <a:spcBef>
                <a:spcPts val="0"/>
              </a:spcBef>
              <a:spcAft>
                <a:spcPts val="0"/>
              </a:spcAft>
              <a:buClr>
                <a:schemeClr val="dk1"/>
              </a:buClr>
              <a:buSzPts val="1900"/>
              <a:buChar char="●"/>
            </a:pPr>
            <a:r>
              <a:rPr lang="en-GB" sz="2000" dirty="0">
                <a:solidFill>
                  <a:schemeClr val="dk1"/>
                </a:solidFill>
              </a:rPr>
              <a:t>Become advocates for </a:t>
            </a:r>
            <a:r>
              <a:rPr lang="en-GB" sz="2000" dirty="0" err="1">
                <a:solidFill>
                  <a:schemeClr val="dk1"/>
                </a:solidFill>
              </a:rPr>
              <a:t>RfP</a:t>
            </a:r>
            <a:r>
              <a:rPr lang="en-GB" sz="2000" dirty="0">
                <a:solidFill>
                  <a:schemeClr val="dk1"/>
                </a:solidFill>
              </a:rPr>
              <a:t> and share experiences and best practice</a:t>
            </a:r>
            <a:endParaRPr dirty="0">
              <a:solidFill>
                <a:schemeClr val="dk1"/>
              </a:solidFill>
            </a:endParaRPr>
          </a:p>
        </p:txBody>
      </p:sp>
      <p:sp>
        <p:nvSpPr>
          <p:cNvPr id="99" name="Google Shape;99;p17"/>
          <p:cNvSpPr txBox="1">
            <a:spLocks noGrp="1"/>
          </p:cNvSpPr>
          <p:nvPr>
            <p:ph type="title"/>
          </p:nvPr>
        </p:nvSpPr>
        <p:spPr>
          <a:xfrm>
            <a:off x="605125" y="133725"/>
            <a:ext cx="82713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a:t>Programme Aims</a:t>
            </a:r>
            <a:endParaRPr b="1"/>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70"/>
        <p:cNvGrpSpPr/>
        <p:nvPr/>
      </p:nvGrpSpPr>
      <p:grpSpPr>
        <a:xfrm>
          <a:off x="0" y="0"/>
          <a:ext cx="0" cy="0"/>
          <a:chOff x="0" y="0"/>
          <a:chExt cx="0" cy="0"/>
        </a:xfrm>
      </p:grpSpPr>
      <p:sp>
        <p:nvSpPr>
          <p:cNvPr id="171" name="Google Shape;171;p27"/>
          <p:cNvSpPr txBox="1">
            <a:spLocks noGrp="1"/>
          </p:cNvSpPr>
          <p:nvPr>
            <p:ph type="ctrTitle"/>
          </p:nvPr>
        </p:nvSpPr>
        <p:spPr>
          <a:xfrm>
            <a:off x="672350" y="840425"/>
            <a:ext cx="4460100" cy="3216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4500" dirty="0"/>
              <a:t>How can </a:t>
            </a:r>
            <a:r>
              <a:rPr lang="en-GB" sz="4500" b="1" u="sng" dirty="0"/>
              <a:t>you</a:t>
            </a:r>
            <a:r>
              <a:rPr lang="en-GB" sz="4500" dirty="0"/>
              <a:t> transform your school’s reading culture?</a:t>
            </a:r>
            <a:endParaRPr sz="4500" dirty="0"/>
          </a:p>
        </p:txBody>
      </p:sp>
      <p:pic>
        <p:nvPicPr>
          <p:cNvPr id="3" name="Picture 2" descr="A picture containing background pattern&#10;&#10;Description automatically generated">
            <a:extLst>
              <a:ext uri="{FF2B5EF4-FFF2-40B4-BE49-F238E27FC236}">
                <a16:creationId xmlns:a16="http://schemas.microsoft.com/office/drawing/2014/main" id="{68BAE72F-E2BD-55C7-6537-E7AF2AD882F8}"/>
              </a:ext>
            </a:extLst>
          </p:cNvPr>
          <p:cNvPicPr>
            <a:picLocks noChangeAspect="1"/>
          </p:cNvPicPr>
          <p:nvPr/>
        </p:nvPicPr>
        <p:blipFill>
          <a:blip r:embed="rId3">
            <a:extLst>
              <a:ext uri="{837473B0-CC2E-450A-ABE3-18F120FF3D39}">
                <a1611:picAttrSrcUrl xmlns:a1611="http://schemas.microsoft.com/office/drawing/2016/11/main" r:id="rId4"/>
              </a:ext>
            </a:extLst>
          </a:blip>
          <a:stretch>
            <a:fillRect/>
          </a:stretch>
        </p:blipFill>
        <p:spPr>
          <a:xfrm>
            <a:off x="4842933" y="608074"/>
            <a:ext cx="3041600" cy="3927351"/>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8968FD-FE9E-5A3D-776E-1BD0F89D2C96}"/>
              </a:ext>
            </a:extLst>
          </p:cNvPr>
          <p:cNvSpPr>
            <a:spLocks noGrp="1"/>
          </p:cNvSpPr>
          <p:nvPr>
            <p:ph type="title"/>
          </p:nvPr>
        </p:nvSpPr>
        <p:spPr/>
        <p:txBody>
          <a:bodyPr>
            <a:normAutofit fontScale="90000"/>
          </a:bodyPr>
          <a:lstStyle/>
          <a:p>
            <a:r>
              <a:rPr lang="en-GB" dirty="0"/>
              <a:t>You as a reader…</a:t>
            </a:r>
          </a:p>
        </p:txBody>
      </p:sp>
      <p:sp>
        <p:nvSpPr>
          <p:cNvPr id="3" name="Text Placeholder 2">
            <a:extLst>
              <a:ext uri="{FF2B5EF4-FFF2-40B4-BE49-F238E27FC236}">
                <a16:creationId xmlns:a16="http://schemas.microsoft.com/office/drawing/2014/main" id="{7521A6A9-1B27-DA43-66DE-A7D09A832A63}"/>
              </a:ext>
            </a:extLst>
          </p:cNvPr>
          <p:cNvSpPr>
            <a:spLocks noGrp="1"/>
          </p:cNvSpPr>
          <p:nvPr>
            <p:ph type="body" idx="1"/>
          </p:nvPr>
        </p:nvSpPr>
        <p:spPr>
          <a:xfrm>
            <a:off x="623400" y="743750"/>
            <a:ext cx="8520600" cy="3416400"/>
          </a:xfrm>
        </p:spPr>
        <p:txBody>
          <a:bodyPr>
            <a:normAutofit/>
          </a:bodyPr>
          <a:lstStyle/>
          <a:p>
            <a:pPr marL="114300" indent="0">
              <a:buNone/>
            </a:pPr>
            <a:r>
              <a:rPr lang="en-GB" sz="5400" dirty="0"/>
              <a:t>How many children’s authors can you name in one minute?</a:t>
            </a:r>
          </a:p>
        </p:txBody>
      </p:sp>
      <p:pic>
        <p:nvPicPr>
          <p:cNvPr id="9" name="Picture 8" descr="A pile of books&#10;&#10;Description automatically generated with medium confidence">
            <a:extLst>
              <a:ext uri="{FF2B5EF4-FFF2-40B4-BE49-F238E27FC236}">
                <a16:creationId xmlns:a16="http://schemas.microsoft.com/office/drawing/2014/main" id="{D989CDB8-7FA1-3C97-D41D-51BACC88A346}"/>
              </a:ext>
            </a:extLst>
          </p:cNvPr>
          <p:cNvPicPr>
            <a:picLocks noChangeAspect="1"/>
          </p:cNvPicPr>
          <p:nvPr/>
        </p:nvPicPr>
        <p:blipFill>
          <a:blip r:embed="rId2">
            <a:extLst>
              <a:ext uri="{837473B0-CC2E-450A-ABE3-18F120FF3D39}">
                <a1611:picAttrSrcUrl xmlns:a1611="http://schemas.microsoft.com/office/drawing/2016/11/main" r:id="rId3"/>
              </a:ext>
            </a:extLst>
          </a:blip>
          <a:stretch>
            <a:fillRect/>
          </a:stretch>
        </p:blipFill>
        <p:spPr>
          <a:xfrm>
            <a:off x="4925291" y="2729345"/>
            <a:ext cx="2812472" cy="2109354"/>
          </a:xfrm>
          <a:prstGeom prst="rect">
            <a:avLst/>
          </a:prstGeom>
        </p:spPr>
      </p:pic>
    </p:spTree>
    <p:extLst>
      <p:ext uri="{BB962C8B-B14F-4D97-AF65-F5344CB8AC3E}">
        <p14:creationId xmlns:p14="http://schemas.microsoft.com/office/powerpoint/2010/main" val="6366289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07D7C8-A454-4BE7-0758-126F76E9A5A4}"/>
              </a:ext>
            </a:extLst>
          </p:cNvPr>
          <p:cNvSpPr>
            <a:spLocks noGrp="1"/>
          </p:cNvSpPr>
          <p:nvPr>
            <p:ph type="title"/>
          </p:nvPr>
        </p:nvSpPr>
        <p:spPr/>
        <p:txBody>
          <a:bodyPr>
            <a:normAutofit fontScale="90000"/>
          </a:bodyPr>
          <a:lstStyle/>
          <a:p>
            <a:r>
              <a:rPr lang="en-GB" dirty="0"/>
              <a:t>Teachers as readers…..</a:t>
            </a:r>
          </a:p>
        </p:txBody>
      </p:sp>
      <p:sp>
        <p:nvSpPr>
          <p:cNvPr id="3" name="Text Placeholder 2">
            <a:extLst>
              <a:ext uri="{FF2B5EF4-FFF2-40B4-BE49-F238E27FC236}">
                <a16:creationId xmlns:a16="http://schemas.microsoft.com/office/drawing/2014/main" id="{86224848-D4CB-9EE8-93F5-409353615882}"/>
              </a:ext>
            </a:extLst>
          </p:cNvPr>
          <p:cNvSpPr>
            <a:spLocks noGrp="1"/>
          </p:cNvSpPr>
          <p:nvPr>
            <p:ph type="body" idx="1"/>
          </p:nvPr>
        </p:nvSpPr>
        <p:spPr>
          <a:xfrm>
            <a:off x="311700" y="784700"/>
            <a:ext cx="8520600" cy="4169500"/>
          </a:xfrm>
        </p:spPr>
        <p:txBody>
          <a:bodyPr>
            <a:normAutofit fontScale="92500" lnSpcReduction="20000"/>
          </a:bodyPr>
          <a:lstStyle/>
          <a:p>
            <a:pPr marL="0" lvl="0" indent="0" algn="l" rtl="0">
              <a:spcBef>
                <a:spcPts val="0"/>
              </a:spcBef>
              <a:spcAft>
                <a:spcPts val="0"/>
              </a:spcAft>
              <a:buNone/>
            </a:pPr>
            <a:r>
              <a:rPr lang="en-GB" sz="2600" dirty="0">
                <a:solidFill>
                  <a:schemeClr val="dk1"/>
                </a:solidFill>
              </a:rPr>
              <a:t>1200 surveyed teachers in 2007/8</a:t>
            </a:r>
          </a:p>
          <a:p>
            <a:pPr marL="457200" lvl="0" indent="-334327" algn="l" rtl="0">
              <a:spcBef>
                <a:spcPts val="1200"/>
              </a:spcBef>
              <a:spcAft>
                <a:spcPts val="0"/>
              </a:spcAft>
              <a:buClr>
                <a:schemeClr val="dk1"/>
              </a:buClr>
              <a:buSzPct val="100000"/>
              <a:buChar char="●"/>
            </a:pPr>
            <a:r>
              <a:rPr lang="en-GB" sz="2600" dirty="0">
                <a:solidFill>
                  <a:schemeClr val="dk1"/>
                </a:solidFill>
              </a:rPr>
              <a:t>Fiction: </a:t>
            </a:r>
          </a:p>
          <a:p>
            <a:pPr marL="914400" lvl="1" indent="-310832" algn="l" rtl="0">
              <a:spcBef>
                <a:spcPts val="0"/>
              </a:spcBef>
              <a:spcAft>
                <a:spcPts val="0"/>
              </a:spcAft>
              <a:buClr>
                <a:schemeClr val="dk1"/>
              </a:buClr>
              <a:buSzPct val="100000"/>
              <a:buChar char="○"/>
            </a:pPr>
            <a:r>
              <a:rPr lang="en-GB" sz="1900" dirty="0">
                <a:solidFill>
                  <a:schemeClr val="dk1"/>
                </a:solidFill>
              </a:rPr>
              <a:t>64% of teachers could name five or 6 authors</a:t>
            </a:r>
          </a:p>
          <a:p>
            <a:pPr marL="914400" lvl="1" indent="-310832" algn="l" rtl="0">
              <a:spcBef>
                <a:spcPts val="0"/>
              </a:spcBef>
              <a:spcAft>
                <a:spcPts val="0"/>
              </a:spcAft>
              <a:buClr>
                <a:schemeClr val="dk1"/>
              </a:buClr>
              <a:buSzPct val="100000"/>
              <a:buChar char="○"/>
            </a:pPr>
            <a:r>
              <a:rPr lang="en-GB" sz="1900" dirty="0">
                <a:solidFill>
                  <a:schemeClr val="dk1"/>
                </a:solidFill>
              </a:rPr>
              <a:t>744 mentioned Dahl as a ‘good’ children’s writer, next most popular</a:t>
            </a:r>
          </a:p>
          <a:p>
            <a:pPr marL="603568" lvl="1" indent="0" algn="l" rtl="0">
              <a:spcBef>
                <a:spcPts val="0"/>
              </a:spcBef>
              <a:spcAft>
                <a:spcPts val="0"/>
              </a:spcAft>
              <a:buClr>
                <a:schemeClr val="dk1"/>
              </a:buClr>
              <a:buSzPct val="100000"/>
              <a:buNone/>
            </a:pPr>
            <a:r>
              <a:rPr lang="en-GB" sz="1900" dirty="0">
                <a:solidFill>
                  <a:schemeClr val="dk1"/>
                </a:solidFill>
              </a:rPr>
              <a:t>     were Michael Morpurgo, Jacqueline </a:t>
            </a:r>
            <a:r>
              <a:rPr lang="en-GB" sz="1900" dirty="0" err="1">
                <a:solidFill>
                  <a:schemeClr val="dk1"/>
                </a:solidFill>
              </a:rPr>
              <a:t>Wislon</a:t>
            </a:r>
            <a:r>
              <a:rPr lang="en-GB" sz="1900" dirty="0">
                <a:solidFill>
                  <a:schemeClr val="dk1"/>
                </a:solidFill>
              </a:rPr>
              <a:t>, JK Rowling. </a:t>
            </a:r>
          </a:p>
          <a:p>
            <a:pPr marL="457200" lvl="0" indent="-334327" algn="l" rtl="0">
              <a:spcBef>
                <a:spcPts val="0"/>
              </a:spcBef>
              <a:spcAft>
                <a:spcPts val="0"/>
              </a:spcAft>
              <a:buClr>
                <a:schemeClr val="dk1"/>
              </a:buClr>
              <a:buSzPct val="100000"/>
              <a:buChar char="●"/>
            </a:pPr>
            <a:r>
              <a:rPr lang="en-GB" sz="2600" dirty="0">
                <a:solidFill>
                  <a:schemeClr val="dk1"/>
                </a:solidFill>
              </a:rPr>
              <a:t>Poetry: </a:t>
            </a:r>
          </a:p>
          <a:p>
            <a:pPr marL="914400" lvl="1" indent="-310832" algn="l" rtl="0">
              <a:spcBef>
                <a:spcPts val="0"/>
              </a:spcBef>
              <a:spcAft>
                <a:spcPts val="0"/>
              </a:spcAft>
              <a:buClr>
                <a:schemeClr val="dk1"/>
              </a:buClr>
              <a:buSzPct val="100000"/>
              <a:buChar char="○"/>
            </a:pPr>
            <a:r>
              <a:rPr lang="en-GB" sz="1900" dirty="0">
                <a:solidFill>
                  <a:schemeClr val="dk1"/>
                </a:solidFill>
              </a:rPr>
              <a:t>Only 10% could name 6 poets, 22% named no poets at all. </a:t>
            </a:r>
          </a:p>
          <a:p>
            <a:pPr marL="914400" lvl="1" indent="-310832" algn="l" rtl="0">
              <a:spcBef>
                <a:spcPts val="0"/>
              </a:spcBef>
              <a:spcAft>
                <a:spcPts val="0"/>
              </a:spcAft>
              <a:buClr>
                <a:schemeClr val="dk1"/>
              </a:buClr>
              <a:buSzPct val="100000"/>
              <a:buChar char="○"/>
            </a:pPr>
            <a:r>
              <a:rPr lang="en-GB" sz="1900" dirty="0">
                <a:solidFill>
                  <a:schemeClr val="dk1"/>
                </a:solidFill>
              </a:rPr>
              <a:t>452 mentioned Michael Rosen, Roald Dahl </a:t>
            </a:r>
          </a:p>
          <a:p>
            <a:pPr marL="457200" lvl="0" indent="-334327" algn="l" rtl="0">
              <a:spcBef>
                <a:spcPts val="0"/>
              </a:spcBef>
              <a:spcAft>
                <a:spcPts val="0"/>
              </a:spcAft>
              <a:buClr>
                <a:schemeClr val="dk1"/>
              </a:buClr>
              <a:buSzPct val="100000"/>
              <a:buChar char="●"/>
            </a:pPr>
            <a:r>
              <a:rPr lang="en-GB" sz="2600" dirty="0">
                <a:solidFill>
                  <a:schemeClr val="dk1"/>
                </a:solidFill>
              </a:rPr>
              <a:t>Picture Fiction:</a:t>
            </a:r>
          </a:p>
          <a:p>
            <a:pPr marL="914400" lvl="1" indent="-310832" algn="l" rtl="0">
              <a:spcBef>
                <a:spcPts val="0"/>
              </a:spcBef>
              <a:spcAft>
                <a:spcPts val="0"/>
              </a:spcAft>
              <a:buClr>
                <a:schemeClr val="dk1"/>
              </a:buClr>
              <a:buSzPct val="100000"/>
              <a:buChar char="○"/>
            </a:pPr>
            <a:r>
              <a:rPr lang="en-GB" sz="1900" dirty="0">
                <a:solidFill>
                  <a:schemeClr val="dk1"/>
                </a:solidFill>
              </a:rPr>
              <a:t>62% were only able to name one, two or no picture fiction creators. </a:t>
            </a:r>
          </a:p>
          <a:p>
            <a:pPr marL="914400" lvl="1" indent="-310832" algn="l" rtl="0">
              <a:spcBef>
                <a:spcPts val="0"/>
              </a:spcBef>
              <a:spcAft>
                <a:spcPts val="0"/>
              </a:spcAft>
              <a:buClr>
                <a:schemeClr val="dk1"/>
              </a:buClr>
              <a:buSzPct val="100000"/>
              <a:buChar char="○"/>
            </a:pPr>
            <a:r>
              <a:rPr lang="en-GB" sz="1900" dirty="0">
                <a:solidFill>
                  <a:schemeClr val="dk1"/>
                </a:solidFill>
              </a:rPr>
              <a:t>24% named none. 10% named 6. </a:t>
            </a:r>
          </a:p>
          <a:p>
            <a:pPr marL="914400" lvl="1" indent="-310832" algn="l" rtl="0">
              <a:spcBef>
                <a:spcPts val="0"/>
              </a:spcBef>
              <a:spcAft>
                <a:spcPts val="0"/>
              </a:spcAft>
              <a:buClr>
                <a:schemeClr val="dk1"/>
              </a:buClr>
              <a:buSzPct val="100000"/>
              <a:buChar char="○"/>
            </a:pPr>
            <a:r>
              <a:rPr lang="en-GB" sz="1900" dirty="0">
                <a:solidFill>
                  <a:schemeClr val="dk1"/>
                </a:solidFill>
              </a:rPr>
              <a:t>Quentin Blake, Anthony Browne were among the most mentioned.</a:t>
            </a:r>
          </a:p>
          <a:p>
            <a:pPr marL="914400" lvl="1" indent="-310832" algn="l" rtl="0">
              <a:spcBef>
                <a:spcPts val="0"/>
              </a:spcBef>
              <a:spcAft>
                <a:spcPts val="0"/>
              </a:spcAft>
              <a:buClr>
                <a:schemeClr val="dk1"/>
              </a:buClr>
              <a:buSzPct val="100000"/>
              <a:buChar char="○"/>
            </a:pPr>
            <a:r>
              <a:rPr lang="en-GB" sz="1900" dirty="0">
                <a:solidFill>
                  <a:schemeClr val="dk1"/>
                </a:solidFill>
              </a:rPr>
              <a:t>302 named books (not authors) </a:t>
            </a:r>
          </a:p>
          <a:p>
            <a:endParaRPr lang="en-GB" dirty="0"/>
          </a:p>
        </p:txBody>
      </p:sp>
    </p:spTree>
    <p:extLst>
      <p:ext uri="{BB962C8B-B14F-4D97-AF65-F5344CB8AC3E}">
        <p14:creationId xmlns:p14="http://schemas.microsoft.com/office/powerpoint/2010/main" val="21596107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sp>
        <p:nvSpPr>
          <p:cNvPr id="123" name="Google Shape;123;p21"/>
          <p:cNvSpPr txBox="1">
            <a:spLocks noGrp="1"/>
          </p:cNvSpPr>
          <p:nvPr>
            <p:ph type="ctrTitle"/>
          </p:nvPr>
        </p:nvSpPr>
        <p:spPr>
          <a:xfrm>
            <a:off x="599752" y="507745"/>
            <a:ext cx="7279891" cy="514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SzPts val="990"/>
              <a:buNone/>
            </a:pPr>
            <a:r>
              <a:rPr lang="en-GB" sz="2500" b="1" dirty="0">
                <a:highlight>
                  <a:srgbClr val="FFFF00"/>
                </a:highlight>
              </a:rPr>
              <a:t>Session 1 aims :</a:t>
            </a:r>
            <a:endParaRPr sz="2500" b="1" dirty="0">
              <a:highlight>
                <a:srgbClr val="FFFF00"/>
              </a:highlight>
            </a:endParaRPr>
          </a:p>
        </p:txBody>
      </p:sp>
      <p:sp>
        <p:nvSpPr>
          <p:cNvPr id="124" name="Google Shape;124;p21"/>
          <p:cNvSpPr txBox="1">
            <a:spLocks noGrp="1"/>
          </p:cNvSpPr>
          <p:nvPr>
            <p:ph type="subTitle" idx="1"/>
          </p:nvPr>
        </p:nvSpPr>
        <p:spPr>
          <a:xfrm>
            <a:off x="475575" y="1021945"/>
            <a:ext cx="6900300" cy="1714200"/>
          </a:xfrm>
          <a:prstGeom prst="rect">
            <a:avLst/>
          </a:prstGeom>
        </p:spPr>
        <p:txBody>
          <a:bodyPr spcFirstLastPara="1" wrap="square" lIns="91425" tIns="91425" rIns="91425" bIns="91425" anchor="t" anchorCtr="0">
            <a:noAutofit/>
          </a:bodyPr>
          <a:lstStyle/>
          <a:p>
            <a:pPr marL="457200" lvl="0" indent="-361950" algn="l" rtl="0">
              <a:lnSpc>
                <a:spcPct val="200000"/>
              </a:lnSpc>
              <a:spcBef>
                <a:spcPts val="0"/>
              </a:spcBef>
              <a:spcAft>
                <a:spcPts val="0"/>
              </a:spcAft>
              <a:buClr>
                <a:schemeClr val="dk1"/>
              </a:buClr>
              <a:buSzPts val="2100"/>
              <a:buChar char="●"/>
            </a:pPr>
            <a:r>
              <a:rPr lang="en-GB" sz="2100" dirty="0">
                <a:solidFill>
                  <a:schemeClr val="dk1"/>
                </a:solidFill>
              </a:rPr>
              <a:t>Explore the research around Reading for Pleasure: the benefits and what works</a:t>
            </a:r>
            <a:endParaRPr sz="2100" dirty="0">
              <a:solidFill>
                <a:schemeClr val="dk1"/>
              </a:solidFill>
            </a:endParaRPr>
          </a:p>
          <a:p>
            <a:pPr marL="457200" lvl="0" indent="-361950" algn="l" rtl="0">
              <a:lnSpc>
                <a:spcPct val="200000"/>
              </a:lnSpc>
              <a:spcBef>
                <a:spcPts val="0"/>
              </a:spcBef>
              <a:spcAft>
                <a:spcPts val="0"/>
              </a:spcAft>
              <a:buClr>
                <a:schemeClr val="dk1"/>
              </a:buClr>
              <a:buSzPts val="2100"/>
              <a:buChar char="●"/>
            </a:pPr>
            <a:r>
              <a:rPr lang="en-GB" sz="2100" dirty="0">
                <a:solidFill>
                  <a:schemeClr val="dk1"/>
                </a:solidFill>
              </a:rPr>
              <a:t>Analyse current </a:t>
            </a:r>
            <a:r>
              <a:rPr lang="en-GB" sz="2100" dirty="0" err="1">
                <a:solidFill>
                  <a:schemeClr val="dk1"/>
                </a:solidFill>
              </a:rPr>
              <a:t>RfP</a:t>
            </a:r>
            <a:r>
              <a:rPr lang="en-GB" sz="2100" dirty="0">
                <a:solidFill>
                  <a:schemeClr val="dk1"/>
                </a:solidFill>
              </a:rPr>
              <a:t> provision in own schools</a:t>
            </a:r>
            <a:endParaRPr sz="2100" dirty="0">
              <a:solidFill>
                <a:schemeClr val="dk1"/>
              </a:solidFill>
            </a:endParaRPr>
          </a:p>
          <a:p>
            <a:pPr marL="457200" lvl="0" indent="-361950" algn="l" rtl="0">
              <a:lnSpc>
                <a:spcPct val="200000"/>
              </a:lnSpc>
              <a:spcBef>
                <a:spcPts val="0"/>
              </a:spcBef>
              <a:spcAft>
                <a:spcPts val="0"/>
              </a:spcAft>
              <a:buClr>
                <a:schemeClr val="dk1"/>
              </a:buClr>
              <a:buSzPts val="2100"/>
              <a:buChar char="●"/>
            </a:pPr>
            <a:r>
              <a:rPr lang="en-GB" sz="2100" dirty="0">
                <a:solidFill>
                  <a:schemeClr val="dk1"/>
                </a:solidFill>
              </a:rPr>
              <a:t>Begin work on </a:t>
            </a:r>
            <a:r>
              <a:rPr lang="en-GB" sz="2100" dirty="0" err="1">
                <a:solidFill>
                  <a:schemeClr val="dk1"/>
                </a:solidFill>
              </a:rPr>
              <a:t>RfP</a:t>
            </a:r>
            <a:r>
              <a:rPr lang="en-GB" sz="2100" dirty="0">
                <a:solidFill>
                  <a:schemeClr val="dk1"/>
                </a:solidFill>
              </a:rPr>
              <a:t> Strategic Development plan</a:t>
            </a:r>
            <a:endParaRPr sz="2100" dirty="0">
              <a:solidFill>
                <a:schemeClr val="dk1"/>
              </a:solidFill>
            </a:endParaRPr>
          </a:p>
          <a:p>
            <a:pPr marL="457200" lvl="0" indent="-361950" algn="l" rtl="0">
              <a:lnSpc>
                <a:spcPct val="200000"/>
              </a:lnSpc>
              <a:spcBef>
                <a:spcPts val="0"/>
              </a:spcBef>
              <a:spcAft>
                <a:spcPts val="0"/>
              </a:spcAft>
              <a:buClr>
                <a:schemeClr val="dk1"/>
              </a:buClr>
              <a:buSzPts val="2100"/>
              <a:buChar char="●"/>
            </a:pPr>
            <a:r>
              <a:rPr lang="en-GB" sz="2100" dirty="0">
                <a:solidFill>
                  <a:schemeClr val="dk1"/>
                </a:solidFill>
              </a:rPr>
              <a:t>Develop knowledge of children’s literature</a:t>
            </a:r>
            <a:endParaRPr sz="1200" dirty="0">
              <a:solidFill>
                <a:schemeClr val="dk1"/>
              </a:solidFill>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623400" y="4755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dirty="0">
                <a:highlight>
                  <a:srgbClr val="FFFF00"/>
                </a:highlight>
              </a:rPr>
              <a:t>Session 2 aims:</a:t>
            </a:r>
            <a:endParaRPr b="1" dirty="0">
              <a:highlight>
                <a:srgbClr val="FFFF00"/>
              </a:highlight>
            </a:endParaRPr>
          </a:p>
        </p:txBody>
      </p:sp>
      <p:sp>
        <p:nvSpPr>
          <p:cNvPr id="87" name="Google Shape;87;p17"/>
          <p:cNvSpPr txBox="1">
            <a:spLocks noGrp="1"/>
          </p:cNvSpPr>
          <p:nvPr>
            <p:ph type="body" idx="1"/>
          </p:nvPr>
        </p:nvSpPr>
        <p:spPr>
          <a:xfrm>
            <a:off x="605250" y="1048250"/>
            <a:ext cx="7541100" cy="3520500"/>
          </a:xfrm>
          <a:prstGeom prst="rect">
            <a:avLst/>
          </a:prstGeom>
        </p:spPr>
        <p:txBody>
          <a:bodyPr spcFirstLastPara="1" wrap="square" lIns="91425" tIns="91425" rIns="91425" bIns="91425" anchor="t" anchorCtr="0">
            <a:noAutofit/>
          </a:bodyPr>
          <a:lstStyle/>
          <a:p>
            <a:pPr marL="457200" lvl="0" indent="-361950" algn="l" rtl="0">
              <a:lnSpc>
                <a:spcPct val="150000"/>
              </a:lnSpc>
              <a:spcBef>
                <a:spcPts val="0"/>
              </a:spcBef>
              <a:spcAft>
                <a:spcPts val="0"/>
              </a:spcAft>
              <a:buClr>
                <a:schemeClr val="dk1"/>
              </a:buClr>
              <a:buSzPts val="2100"/>
              <a:buChar char="●"/>
            </a:pPr>
            <a:r>
              <a:rPr lang="en-GB" sz="2100">
                <a:solidFill>
                  <a:schemeClr val="dk1"/>
                </a:solidFill>
              </a:rPr>
              <a:t>Review RfP Strategic Development Plans</a:t>
            </a:r>
            <a:endParaRPr sz="2100">
              <a:solidFill>
                <a:schemeClr val="dk1"/>
              </a:solidFill>
            </a:endParaRPr>
          </a:p>
          <a:p>
            <a:pPr marL="457200" lvl="0" indent="-361950" algn="l" rtl="0">
              <a:lnSpc>
                <a:spcPct val="150000"/>
              </a:lnSpc>
              <a:spcBef>
                <a:spcPts val="0"/>
              </a:spcBef>
              <a:spcAft>
                <a:spcPts val="0"/>
              </a:spcAft>
              <a:buClr>
                <a:schemeClr val="dk1"/>
              </a:buClr>
              <a:buSzPts val="2100"/>
              <a:buChar char="●"/>
            </a:pPr>
            <a:r>
              <a:rPr lang="en-GB" sz="2100">
                <a:solidFill>
                  <a:schemeClr val="dk1"/>
                </a:solidFill>
              </a:rPr>
              <a:t>Develop understanding of change theory and reflect on school context, considering implications for implementation of the RfP Development Plan</a:t>
            </a:r>
            <a:endParaRPr sz="2100">
              <a:solidFill>
                <a:schemeClr val="dk1"/>
              </a:solidFill>
            </a:endParaRPr>
          </a:p>
          <a:p>
            <a:pPr marL="457200" lvl="0" indent="-361950" algn="l" rtl="0">
              <a:lnSpc>
                <a:spcPct val="150000"/>
              </a:lnSpc>
              <a:spcBef>
                <a:spcPts val="0"/>
              </a:spcBef>
              <a:spcAft>
                <a:spcPts val="0"/>
              </a:spcAft>
              <a:buClr>
                <a:schemeClr val="dk1"/>
              </a:buClr>
              <a:buSzPts val="2100"/>
              <a:buChar char="●"/>
            </a:pPr>
            <a:r>
              <a:rPr lang="en-GB" sz="2100">
                <a:solidFill>
                  <a:schemeClr val="dk1"/>
                </a:solidFill>
              </a:rPr>
              <a:t>Explore the research around knowledge of children’s reading practices and consider strategies to develop this</a:t>
            </a:r>
            <a:endParaRPr sz="2100">
              <a:solidFill>
                <a:schemeClr val="dk1"/>
              </a:solidFill>
            </a:endParaRPr>
          </a:p>
          <a:p>
            <a:pPr marL="457200" lvl="0" indent="-361950" algn="l" rtl="0">
              <a:lnSpc>
                <a:spcPct val="150000"/>
              </a:lnSpc>
              <a:spcBef>
                <a:spcPts val="0"/>
              </a:spcBef>
              <a:spcAft>
                <a:spcPts val="0"/>
              </a:spcAft>
              <a:buClr>
                <a:schemeClr val="dk1"/>
              </a:buClr>
              <a:buSzPts val="2100"/>
              <a:buChar char="●"/>
            </a:pPr>
            <a:r>
              <a:rPr lang="en-GB" sz="2100">
                <a:solidFill>
                  <a:schemeClr val="dk1"/>
                </a:solidFill>
              </a:rPr>
              <a:t>Consider how to document the impact of RfP work in school</a:t>
            </a:r>
            <a:endParaRPr sz="1900">
              <a:solidFill>
                <a:schemeClr val="dk1"/>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7"/>
          <p:cNvSpPr txBox="1">
            <a:spLocks noGrp="1"/>
          </p:cNvSpPr>
          <p:nvPr>
            <p:ph type="title"/>
          </p:nvPr>
        </p:nvSpPr>
        <p:spPr>
          <a:xfrm>
            <a:off x="623400" y="2883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dirty="0">
                <a:highlight>
                  <a:srgbClr val="FFFF00"/>
                </a:highlight>
              </a:rPr>
              <a:t>Session 3 aims:</a:t>
            </a:r>
            <a:endParaRPr b="1" dirty="0">
              <a:highlight>
                <a:srgbClr val="FFFF00"/>
              </a:highlight>
            </a:endParaRPr>
          </a:p>
        </p:txBody>
      </p:sp>
      <p:sp>
        <p:nvSpPr>
          <p:cNvPr id="87" name="Google Shape;87;p17"/>
          <p:cNvSpPr txBox="1">
            <a:spLocks noGrp="1"/>
          </p:cNvSpPr>
          <p:nvPr>
            <p:ph type="body" idx="1"/>
          </p:nvPr>
        </p:nvSpPr>
        <p:spPr>
          <a:xfrm>
            <a:off x="623400" y="981550"/>
            <a:ext cx="7541100" cy="3873600"/>
          </a:xfrm>
          <a:prstGeom prst="rect">
            <a:avLst/>
          </a:prstGeom>
        </p:spPr>
        <p:txBody>
          <a:bodyPr spcFirstLastPara="1" wrap="square" lIns="91425" tIns="91425" rIns="91425" bIns="91425" anchor="t" anchorCtr="0">
            <a:noAutofit/>
          </a:bodyPr>
          <a:lstStyle/>
          <a:p>
            <a:pPr marL="457200" lvl="0" indent="-349250" algn="l" rtl="0">
              <a:lnSpc>
                <a:spcPct val="100000"/>
              </a:lnSpc>
              <a:spcBef>
                <a:spcPts val="0"/>
              </a:spcBef>
              <a:spcAft>
                <a:spcPts val="0"/>
              </a:spcAft>
              <a:buClr>
                <a:schemeClr val="dk1"/>
              </a:buClr>
              <a:buSzPts val="1900"/>
              <a:buChar char="●"/>
            </a:pPr>
            <a:r>
              <a:rPr lang="en-GB" sz="1900" dirty="0">
                <a:solidFill>
                  <a:schemeClr val="dk1"/>
                </a:solidFill>
              </a:rPr>
              <a:t>Consider the whole school ‘structural’ changes required to create an reading for pleasure culture</a:t>
            </a:r>
            <a:endParaRPr sz="1900" dirty="0">
              <a:solidFill>
                <a:schemeClr val="dk1"/>
              </a:solidFill>
            </a:endParaRPr>
          </a:p>
          <a:p>
            <a:pPr marL="457200" lvl="0" indent="0" algn="l" rtl="0">
              <a:lnSpc>
                <a:spcPct val="100000"/>
              </a:lnSpc>
              <a:spcBef>
                <a:spcPts val="0"/>
              </a:spcBef>
              <a:spcAft>
                <a:spcPts val="0"/>
              </a:spcAft>
              <a:buNone/>
            </a:pPr>
            <a:endParaRPr sz="1900" dirty="0">
              <a:solidFill>
                <a:schemeClr val="dk1"/>
              </a:solidFill>
            </a:endParaRPr>
          </a:p>
          <a:p>
            <a:pPr marL="457200" lvl="0" indent="-349250" algn="l" rtl="0">
              <a:lnSpc>
                <a:spcPct val="100000"/>
              </a:lnSpc>
              <a:spcBef>
                <a:spcPts val="0"/>
              </a:spcBef>
              <a:spcAft>
                <a:spcPts val="0"/>
              </a:spcAft>
              <a:buClr>
                <a:schemeClr val="dk1"/>
              </a:buClr>
              <a:buSzPts val="1900"/>
              <a:buChar char="●"/>
            </a:pPr>
            <a:r>
              <a:rPr lang="en-GB" sz="1900" dirty="0" err="1">
                <a:solidFill>
                  <a:schemeClr val="dk1"/>
                </a:solidFill>
              </a:rPr>
              <a:t>RfP</a:t>
            </a:r>
            <a:r>
              <a:rPr lang="en-GB" sz="1900" dirty="0">
                <a:solidFill>
                  <a:schemeClr val="dk1"/>
                </a:solidFill>
              </a:rPr>
              <a:t> pedagogy in focus:</a:t>
            </a:r>
            <a:endParaRPr sz="1900" dirty="0">
              <a:solidFill>
                <a:schemeClr val="dk1"/>
              </a:solidFill>
            </a:endParaRPr>
          </a:p>
          <a:p>
            <a:pPr marL="914400" lvl="1" indent="-349250" algn="l" rtl="0">
              <a:lnSpc>
                <a:spcPct val="100000"/>
              </a:lnSpc>
              <a:spcBef>
                <a:spcPts val="0"/>
              </a:spcBef>
              <a:spcAft>
                <a:spcPts val="0"/>
              </a:spcAft>
              <a:buClr>
                <a:schemeClr val="dk1"/>
              </a:buClr>
              <a:buSzPts val="1900"/>
              <a:buChar char="○"/>
            </a:pPr>
            <a:r>
              <a:rPr lang="en-GB" sz="1900" dirty="0">
                <a:solidFill>
                  <a:schemeClr val="dk1"/>
                </a:solidFill>
              </a:rPr>
              <a:t>Reading aloud</a:t>
            </a:r>
            <a:endParaRPr sz="1900" dirty="0">
              <a:solidFill>
                <a:schemeClr val="dk1"/>
              </a:solidFill>
            </a:endParaRPr>
          </a:p>
          <a:p>
            <a:pPr marL="914400" lvl="1" indent="-349250" algn="l" rtl="0">
              <a:lnSpc>
                <a:spcPct val="100000"/>
              </a:lnSpc>
              <a:spcBef>
                <a:spcPts val="0"/>
              </a:spcBef>
              <a:spcAft>
                <a:spcPts val="0"/>
              </a:spcAft>
              <a:buClr>
                <a:schemeClr val="dk1"/>
              </a:buClr>
              <a:buSzPts val="1900"/>
              <a:buChar char="○"/>
            </a:pPr>
            <a:r>
              <a:rPr lang="en-GB" sz="1900" dirty="0">
                <a:solidFill>
                  <a:schemeClr val="dk1"/>
                </a:solidFill>
              </a:rPr>
              <a:t>Reading time</a:t>
            </a:r>
            <a:endParaRPr sz="1900" dirty="0">
              <a:solidFill>
                <a:schemeClr val="dk1"/>
              </a:solidFill>
            </a:endParaRPr>
          </a:p>
          <a:p>
            <a:pPr marL="457200" lvl="0" indent="0" algn="l" rtl="0">
              <a:lnSpc>
                <a:spcPct val="100000"/>
              </a:lnSpc>
              <a:spcBef>
                <a:spcPts val="0"/>
              </a:spcBef>
              <a:spcAft>
                <a:spcPts val="0"/>
              </a:spcAft>
              <a:buNone/>
            </a:pPr>
            <a:endParaRPr sz="1900" dirty="0">
              <a:solidFill>
                <a:schemeClr val="dk1"/>
              </a:solidFill>
            </a:endParaRPr>
          </a:p>
          <a:p>
            <a:pPr marL="457200" lvl="0" indent="-349250" algn="l" rtl="0">
              <a:lnSpc>
                <a:spcPct val="100000"/>
              </a:lnSpc>
              <a:spcBef>
                <a:spcPts val="0"/>
              </a:spcBef>
              <a:spcAft>
                <a:spcPts val="0"/>
              </a:spcAft>
              <a:buClr>
                <a:schemeClr val="dk1"/>
              </a:buClr>
              <a:buSzPts val="1900"/>
              <a:buChar char="●"/>
            </a:pPr>
            <a:r>
              <a:rPr lang="en-GB" sz="1900" dirty="0">
                <a:solidFill>
                  <a:schemeClr val="dk1"/>
                </a:solidFill>
              </a:rPr>
              <a:t>Explore the research on the impact of access to high quality children’s literature</a:t>
            </a:r>
            <a:endParaRPr sz="1900" dirty="0">
              <a:solidFill>
                <a:schemeClr val="dk1"/>
              </a:solidFill>
            </a:endParaRPr>
          </a:p>
          <a:p>
            <a:pPr marL="914400" lvl="1" indent="-349250" algn="l" rtl="0">
              <a:lnSpc>
                <a:spcPct val="100000"/>
              </a:lnSpc>
              <a:spcBef>
                <a:spcPts val="0"/>
              </a:spcBef>
              <a:spcAft>
                <a:spcPts val="0"/>
              </a:spcAft>
              <a:buClr>
                <a:schemeClr val="dk1"/>
              </a:buClr>
              <a:buSzPts val="1900"/>
              <a:buChar char="○"/>
            </a:pPr>
            <a:r>
              <a:rPr lang="en-GB" sz="1900" dirty="0">
                <a:solidFill>
                  <a:schemeClr val="dk1"/>
                </a:solidFill>
              </a:rPr>
              <a:t>Consider the place of decodable readers and ‘book bands’ in wider book stock</a:t>
            </a:r>
            <a:endParaRPr sz="1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6"/>
          <p:cNvSpPr txBox="1">
            <a:spLocks noGrp="1"/>
          </p:cNvSpPr>
          <p:nvPr>
            <p:ph type="title"/>
          </p:nvPr>
        </p:nvSpPr>
        <p:spPr>
          <a:xfrm>
            <a:off x="706611" y="564575"/>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dirty="0">
                <a:highlight>
                  <a:srgbClr val="FFFF00"/>
                </a:highlight>
              </a:rPr>
              <a:t>Session 4 aims</a:t>
            </a:r>
            <a:r>
              <a:rPr lang="en-GB" b="1" dirty="0"/>
              <a:t>:</a:t>
            </a:r>
            <a:endParaRPr b="1" dirty="0"/>
          </a:p>
        </p:txBody>
      </p:sp>
      <p:sp>
        <p:nvSpPr>
          <p:cNvPr id="81" name="Google Shape;81;p16"/>
          <p:cNvSpPr txBox="1">
            <a:spLocks noGrp="1"/>
          </p:cNvSpPr>
          <p:nvPr>
            <p:ph type="body" idx="1"/>
          </p:nvPr>
        </p:nvSpPr>
        <p:spPr>
          <a:xfrm>
            <a:off x="614375" y="1137275"/>
            <a:ext cx="7029600" cy="3416400"/>
          </a:xfrm>
          <a:prstGeom prst="rect">
            <a:avLst/>
          </a:prstGeom>
        </p:spPr>
        <p:txBody>
          <a:bodyPr spcFirstLastPara="1" wrap="square" lIns="91425" tIns="91425" rIns="91425" bIns="91425" anchor="t" anchorCtr="0">
            <a:noAutofit/>
          </a:bodyPr>
          <a:lstStyle/>
          <a:p>
            <a:pPr marL="457200" lvl="0" indent="-361950" algn="l" rtl="0">
              <a:lnSpc>
                <a:spcPct val="150000"/>
              </a:lnSpc>
              <a:spcBef>
                <a:spcPts val="0"/>
              </a:spcBef>
              <a:spcAft>
                <a:spcPts val="0"/>
              </a:spcAft>
              <a:buClr>
                <a:schemeClr val="dk1"/>
              </a:buClr>
              <a:buSzPts val="2100"/>
              <a:buChar char="●"/>
            </a:pPr>
            <a:r>
              <a:rPr lang="en-GB" sz="2100">
                <a:solidFill>
                  <a:schemeClr val="dk1"/>
                </a:solidFill>
              </a:rPr>
              <a:t>Review RfP Strategic Development Plans - reflect on successes and identify next steps</a:t>
            </a:r>
            <a:endParaRPr sz="2100">
              <a:solidFill>
                <a:schemeClr val="dk1"/>
              </a:solidFill>
            </a:endParaRPr>
          </a:p>
          <a:p>
            <a:pPr marL="457200" lvl="0" indent="-361950" algn="l" rtl="0">
              <a:lnSpc>
                <a:spcPct val="150000"/>
              </a:lnSpc>
              <a:spcBef>
                <a:spcPts val="0"/>
              </a:spcBef>
              <a:spcAft>
                <a:spcPts val="0"/>
              </a:spcAft>
              <a:buClr>
                <a:schemeClr val="dk1"/>
              </a:buClr>
              <a:buSzPts val="2100"/>
              <a:buChar char="●"/>
            </a:pPr>
            <a:r>
              <a:rPr lang="en-GB" sz="2100">
                <a:solidFill>
                  <a:schemeClr val="dk1"/>
                </a:solidFill>
              </a:rPr>
              <a:t>Explore further change models and consider their application to our own contexts</a:t>
            </a:r>
            <a:endParaRPr sz="2100">
              <a:solidFill>
                <a:schemeClr val="dk1"/>
              </a:solidFill>
            </a:endParaRPr>
          </a:p>
          <a:p>
            <a:pPr marL="457200" lvl="0" indent="-361950" algn="l" rtl="0">
              <a:lnSpc>
                <a:spcPct val="150000"/>
              </a:lnSpc>
              <a:spcBef>
                <a:spcPts val="0"/>
              </a:spcBef>
              <a:spcAft>
                <a:spcPts val="0"/>
              </a:spcAft>
              <a:buClr>
                <a:schemeClr val="dk1"/>
              </a:buClr>
              <a:buSzPts val="2100"/>
              <a:buChar char="●"/>
            </a:pPr>
            <a:r>
              <a:rPr lang="en-GB" sz="2100">
                <a:solidFill>
                  <a:schemeClr val="dk1"/>
                </a:solidFill>
              </a:rPr>
              <a:t>RfP pedagogy in focus: social reading environments and informal book talk</a:t>
            </a:r>
            <a:endParaRPr sz="2100">
              <a:solidFill>
                <a:schemeClr val="dk1"/>
              </a:solidFill>
              <a:highlight>
                <a:srgbClr val="FF0000"/>
              </a:high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86"/>
        <p:cNvGrpSpPr/>
        <p:nvPr/>
      </p:nvGrpSpPr>
      <p:grpSpPr>
        <a:xfrm>
          <a:off x="0" y="0"/>
          <a:ext cx="0" cy="0"/>
          <a:chOff x="0" y="0"/>
          <a:chExt cx="0" cy="0"/>
        </a:xfrm>
      </p:grpSpPr>
      <p:sp>
        <p:nvSpPr>
          <p:cNvPr id="87" name="Google Shape;87;p17"/>
          <p:cNvSpPr txBox="1">
            <a:spLocks noGrp="1"/>
          </p:cNvSpPr>
          <p:nvPr>
            <p:ph type="title"/>
          </p:nvPr>
        </p:nvSpPr>
        <p:spPr>
          <a:xfrm>
            <a:off x="623400" y="574750"/>
            <a:ext cx="8520600" cy="572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en-GB" b="1" dirty="0">
                <a:highlight>
                  <a:srgbClr val="FFFF00"/>
                </a:highlight>
              </a:rPr>
              <a:t>Session 5 aims:</a:t>
            </a:r>
            <a:endParaRPr b="1" dirty="0">
              <a:highlight>
                <a:srgbClr val="FFFF00"/>
              </a:highlight>
            </a:endParaRPr>
          </a:p>
        </p:txBody>
      </p:sp>
      <p:sp>
        <p:nvSpPr>
          <p:cNvPr id="88" name="Google Shape;88;p17"/>
          <p:cNvSpPr txBox="1">
            <a:spLocks noGrp="1"/>
          </p:cNvSpPr>
          <p:nvPr>
            <p:ph type="body" idx="1"/>
          </p:nvPr>
        </p:nvSpPr>
        <p:spPr>
          <a:xfrm>
            <a:off x="605250" y="1070828"/>
            <a:ext cx="7541100" cy="3520500"/>
          </a:xfrm>
          <a:prstGeom prst="rect">
            <a:avLst/>
          </a:prstGeom>
        </p:spPr>
        <p:txBody>
          <a:bodyPr spcFirstLastPara="1" wrap="square" lIns="91425" tIns="91425" rIns="91425" bIns="91425" anchor="t" anchorCtr="0">
            <a:noAutofit/>
          </a:bodyPr>
          <a:lstStyle/>
          <a:p>
            <a:pPr marL="457200" lvl="0" indent="-349250" algn="l" rtl="0">
              <a:lnSpc>
                <a:spcPct val="100000"/>
              </a:lnSpc>
              <a:spcBef>
                <a:spcPts val="0"/>
              </a:spcBef>
              <a:spcAft>
                <a:spcPts val="0"/>
              </a:spcAft>
              <a:buClr>
                <a:schemeClr val="dk1"/>
              </a:buClr>
              <a:buSzPts val="1900"/>
              <a:buChar char="●"/>
            </a:pPr>
            <a:r>
              <a:rPr lang="en-GB" sz="1900">
                <a:solidFill>
                  <a:schemeClr val="dk1"/>
                </a:solidFill>
              </a:rPr>
              <a:t>Celebration - an opportunity to celebrate the impact of participants’ work and share success</a:t>
            </a:r>
            <a:endParaRPr sz="1900">
              <a:solidFill>
                <a:schemeClr val="dk1"/>
              </a:solidFill>
            </a:endParaRPr>
          </a:p>
          <a:p>
            <a:pPr marL="457200" lvl="0" indent="0" algn="l" rtl="0">
              <a:lnSpc>
                <a:spcPct val="100000"/>
              </a:lnSpc>
              <a:spcBef>
                <a:spcPts val="0"/>
              </a:spcBef>
              <a:spcAft>
                <a:spcPts val="0"/>
              </a:spcAft>
              <a:buNone/>
            </a:pPr>
            <a:endParaRPr sz="1900">
              <a:solidFill>
                <a:schemeClr val="dk1"/>
              </a:solidFill>
            </a:endParaRPr>
          </a:p>
          <a:p>
            <a:pPr marL="457200" lvl="0" indent="-349250" algn="l" rtl="0">
              <a:lnSpc>
                <a:spcPct val="100000"/>
              </a:lnSpc>
              <a:spcBef>
                <a:spcPts val="0"/>
              </a:spcBef>
              <a:spcAft>
                <a:spcPts val="0"/>
              </a:spcAft>
              <a:buClr>
                <a:schemeClr val="dk1"/>
              </a:buClr>
              <a:buSzPts val="1900"/>
              <a:buChar char="●"/>
            </a:pPr>
            <a:r>
              <a:rPr lang="en-GB" sz="1900">
                <a:solidFill>
                  <a:schemeClr val="dk1"/>
                </a:solidFill>
              </a:rPr>
              <a:t>Reading communities - explore research on reading communities and consider ways to support reading at home</a:t>
            </a:r>
            <a:endParaRPr sz="1900">
              <a:solidFill>
                <a:schemeClr val="dk1"/>
              </a:solidFill>
            </a:endParaRPr>
          </a:p>
          <a:p>
            <a:pPr marL="457200" lvl="0" indent="0" algn="l" rtl="0">
              <a:lnSpc>
                <a:spcPct val="100000"/>
              </a:lnSpc>
              <a:spcBef>
                <a:spcPts val="0"/>
              </a:spcBef>
              <a:spcAft>
                <a:spcPts val="0"/>
              </a:spcAft>
              <a:buNone/>
            </a:pPr>
            <a:endParaRPr sz="1900">
              <a:solidFill>
                <a:schemeClr val="dk1"/>
              </a:solidFill>
            </a:endParaRPr>
          </a:p>
          <a:p>
            <a:pPr marL="457200" lvl="0" indent="-349250" algn="l" rtl="0">
              <a:lnSpc>
                <a:spcPct val="100000"/>
              </a:lnSpc>
              <a:spcBef>
                <a:spcPts val="0"/>
              </a:spcBef>
              <a:spcAft>
                <a:spcPts val="0"/>
              </a:spcAft>
              <a:buClr>
                <a:schemeClr val="dk1"/>
              </a:buClr>
              <a:buSzPts val="1900"/>
              <a:buChar char="●"/>
            </a:pPr>
            <a:r>
              <a:rPr lang="en-GB" sz="1900">
                <a:solidFill>
                  <a:schemeClr val="dk1"/>
                </a:solidFill>
              </a:rPr>
              <a:t>Engage with research on sustaining change</a:t>
            </a:r>
            <a:endParaRPr sz="1900">
              <a:solidFill>
                <a:schemeClr val="dk1"/>
              </a:solidFill>
            </a:endParaRPr>
          </a:p>
          <a:p>
            <a:pPr marL="457200" lvl="0" indent="0" algn="l" rtl="0">
              <a:lnSpc>
                <a:spcPct val="100000"/>
              </a:lnSpc>
              <a:spcBef>
                <a:spcPts val="0"/>
              </a:spcBef>
              <a:spcAft>
                <a:spcPts val="0"/>
              </a:spcAft>
              <a:buNone/>
            </a:pPr>
            <a:endParaRPr sz="1900">
              <a:solidFill>
                <a:schemeClr val="dk1"/>
              </a:solidFill>
            </a:endParaRPr>
          </a:p>
          <a:p>
            <a:pPr marL="457200" lvl="0" indent="-349250" algn="l" rtl="0">
              <a:lnSpc>
                <a:spcPct val="100000"/>
              </a:lnSpc>
              <a:spcBef>
                <a:spcPts val="0"/>
              </a:spcBef>
              <a:spcAft>
                <a:spcPts val="0"/>
              </a:spcAft>
              <a:buClr>
                <a:schemeClr val="dk1"/>
              </a:buClr>
              <a:buSzPts val="1900"/>
              <a:buChar char="●"/>
            </a:pPr>
            <a:r>
              <a:rPr lang="en-GB" sz="1900">
                <a:solidFill>
                  <a:schemeClr val="dk1"/>
                </a:solidFill>
              </a:rPr>
              <a:t>Evaluate Strategic Development plans and consider next steps</a:t>
            </a:r>
            <a:endParaRPr sz="1900">
              <a:solidFill>
                <a:schemeClr val="dk1"/>
              </a:solidFill>
            </a:endParaRPr>
          </a:p>
        </p:txBody>
      </p:sp>
    </p:spTree>
  </p:cSld>
  <p:clrMapOvr>
    <a:masterClrMapping/>
  </p:clrMapOvr>
</p:sld>
</file>

<file path=ppt/theme/theme1.xml><?xml version="1.0" encoding="utf-8"?>
<a:theme xmlns:a="http://schemas.openxmlformats.org/drawingml/2006/main" name="English Hub RfP programme theme">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149</TotalTime>
  <Words>1178</Words>
  <Application>Microsoft Office PowerPoint</Application>
  <PresentationFormat>On-screen Show (16:9)</PresentationFormat>
  <Paragraphs>116</Paragraphs>
  <Slides>14</Slides>
  <Notes>12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Roboto</vt:lpstr>
      <vt:lpstr>Trebuchet MS</vt:lpstr>
      <vt:lpstr>English Hub RfP programme theme</vt:lpstr>
      <vt:lpstr>Reading for Pleasure:  Transforming your school's reading culture  Evidence-based leadership CPD for primary English Leads</vt:lpstr>
      <vt:lpstr>What are the English Hubs?</vt:lpstr>
      <vt:lpstr>Vision for the TSRC programme</vt:lpstr>
      <vt:lpstr>Why do we want pupils to develop a habit of childhood reading?</vt:lpstr>
      <vt:lpstr>Reading for Pleasure is NOT</vt:lpstr>
      <vt:lpstr>Programme Aims</vt:lpstr>
      <vt:lpstr>How can you transform your school’s reading culture?</vt:lpstr>
      <vt:lpstr>You as a reader…</vt:lpstr>
      <vt:lpstr>Teachers as readers…..</vt:lpstr>
      <vt:lpstr>Session 1 aims :</vt:lpstr>
      <vt:lpstr>Session 2 aims:</vt:lpstr>
      <vt:lpstr>Session 3 aims:</vt:lpstr>
      <vt:lpstr>Session 4 aims:</vt:lpstr>
      <vt:lpstr>Session 5 aims: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for Pleasure:  Transforming your school's reading culture  Evidence-based leadership CPD for primary English Leads</dc:title>
  <dc:creator>Stephanie PRYKE</dc:creator>
  <cp:lastModifiedBy>Stephanie PRYKE</cp:lastModifiedBy>
  <cp:revision>3</cp:revision>
  <dcterms:modified xsi:type="dcterms:W3CDTF">2023-12-13T11:46:41Z</dcterms:modified>
</cp:coreProperties>
</file>