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7E80"/>
    <a:srgbClr val="38D4D6"/>
    <a:srgbClr val="009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62"/>
    <p:restoredTop sz="95846"/>
  </p:normalViewPr>
  <p:slideViewPr>
    <p:cSldViewPr snapToGrid="0" snapToObjects="1">
      <p:cViewPr varScale="1">
        <p:scale>
          <a:sx n="68" d="100"/>
          <a:sy n="68" d="100"/>
        </p:scale>
        <p:origin x="11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605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7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422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0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2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82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8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60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78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24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424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EAC43-1DD3-B14B-AE38-570B53E4606A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2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.png"/><Relationship Id="rId21" Type="http://schemas.openxmlformats.org/officeDocument/2006/relationships/image" Target="../media/image39.png"/><Relationship Id="rId7" Type="http://schemas.openxmlformats.org/officeDocument/2006/relationships/image" Target="../media/image6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1.png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11" Type="http://schemas.openxmlformats.org/officeDocument/2006/relationships/image" Target="../media/image29.png"/><Relationship Id="rId5" Type="http://schemas.openxmlformats.org/officeDocument/2006/relationships/image" Target="../media/image4.png"/><Relationship Id="rId15" Type="http://schemas.openxmlformats.org/officeDocument/2006/relationships/image" Target="../media/image33.png"/><Relationship Id="rId23" Type="http://schemas.openxmlformats.org/officeDocument/2006/relationships/image" Target="../media/image41.png"/><Relationship Id="rId10" Type="http://schemas.openxmlformats.org/officeDocument/2006/relationships/image" Target="../media/image9.png"/><Relationship Id="rId19" Type="http://schemas.openxmlformats.org/officeDocument/2006/relationships/image" Target="../media/image37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32.png"/><Relationship Id="rId22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80">
            <a:extLst>
              <a:ext uri="{FF2B5EF4-FFF2-40B4-BE49-F238E27FC236}">
                <a16:creationId xmlns:a16="http://schemas.microsoft.com/office/drawing/2014/main" id="{712109D1-E34B-0B4F-01F3-FFC57CEAA772}"/>
              </a:ext>
            </a:extLst>
          </p:cNvPr>
          <p:cNvSpPr/>
          <p:nvPr/>
        </p:nvSpPr>
        <p:spPr>
          <a:xfrm>
            <a:off x="2574" y="6541961"/>
            <a:ext cx="9910205" cy="328446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E206F1-C7D8-04FD-1B57-08AA67D7DE18}"/>
              </a:ext>
            </a:extLst>
          </p:cNvPr>
          <p:cNvSpPr txBox="1"/>
          <p:nvPr/>
        </p:nvSpPr>
        <p:spPr>
          <a:xfrm>
            <a:off x="6945735" y="6591677"/>
            <a:ext cx="29425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Developing Experts Copyright 2022 All Rights Reserved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D4DAB90-E1BD-2877-B009-4519CDD9CA34}"/>
              </a:ext>
            </a:extLst>
          </p:cNvPr>
          <p:cNvSpPr/>
          <p:nvPr/>
        </p:nvSpPr>
        <p:spPr>
          <a:xfrm>
            <a:off x="182624" y="1365420"/>
            <a:ext cx="2639201" cy="215295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Lesson Sequence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EDDB630-4472-6BAD-219F-9430E766FAA4}"/>
              </a:ext>
            </a:extLst>
          </p:cNvPr>
          <p:cNvSpPr txBox="1"/>
          <p:nvPr/>
        </p:nvSpPr>
        <p:spPr>
          <a:xfrm>
            <a:off x="4989879" y="179209"/>
            <a:ext cx="326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Careers connected to the human body: </a:t>
            </a:r>
          </a:p>
          <a:p>
            <a:r>
              <a:rPr lang="en-GB" sz="1200" b="1" dirty="0">
                <a:solidFill>
                  <a:schemeClr val="bg1"/>
                </a:solidFill>
              </a:rPr>
              <a:t>doctor, nurse, massage therapist, personal trainer, theatre technician  </a:t>
            </a:r>
            <a:endParaRPr lang="en-GB" sz="1200" b="1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4" name="Picture 3" descr="A picture containing person, indoor, underpants&#10;&#10;Description automatically generated">
            <a:extLst>
              <a:ext uri="{FF2B5EF4-FFF2-40B4-BE49-F238E27FC236}">
                <a16:creationId xmlns:a16="http://schemas.microsoft.com/office/drawing/2014/main" id="{F64F1133-4241-E4FB-A6FC-D23090E9E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253" y="150579"/>
            <a:ext cx="1398042" cy="753631"/>
          </a:xfrm>
          <a:prstGeom prst="rect">
            <a:avLst/>
          </a:prstGeom>
        </p:spPr>
      </p:pic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795C51C-6D43-EF45-2BED-5E46DBF2D526}"/>
              </a:ext>
            </a:extLst>
          </p:cNvPr>
          <p:cNvSpPr/>
          <p:nvPr/>
        </p:nvSpPr>
        <p:spPr>
          <a:xfrm>
            <a:off x="5486399" y="1189190"/>
            <a:ext cx="4270895" cy="2453259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2E63D2E-EB77-D61F-7275-8D0B57F5A65A}"/>
              </a:ext>
            </a:extLst>
          </p:cNvPr>
          <p:cNvSpPr/>
          <p:nvPr/>
        </p:nvSpPr>
        <p:spPr>
          <a:xfrm>
            <a:off x="5505516" y="3769797"/>
            <a:ext cx="4270895" cy="2634651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61CE1AC7-E963-302D-2669-F2D8ED4D1853}"/>
              </a:ext>
            </a:extLst>
          </p:cNvPr>
          <p:cNvSpPr/>
          <p:nvPr/>
        </p:nvSpPr>
        <p:spPr>
          <a:xfrm>
            <a:off x="2964475" y="4387744"/>
            <a:ext cx="2385996" cy="2016704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4B45C1-DDCE-0E36-1C23-0EC5F3DF2AFC}"/>
              </a:ext>
            </a:extLst>
          </p:cNvPr>
          <p:cNvSpPr/>
          <p:nvPr/>
        </p:nvSpPr>
        <p:spPr>
          <a:xfrm>
            <a:off x="-4205" y="0"/>
            <a:ext cx="9910205" cy="1041722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15319946-8C17-16B2-29C1-80F91DE13D58}"/>
              </a:ext>
            </a:extLst>
          </p:cNvPr>
          <p:cNvSpPr/>
          <p:nvPr/>
        </p:nvSpPr>
        <p:spPr>
          <a:xfrm>
            <a:off x="972629" y="157126"/>
            <a:ext cx="8769800" cy="734588"/>
          </a:xfrm>
          <a:prstGeom prst="roundRect">
            <a:avLst>
              <a:gd name="adj" fmla="val 11185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0733167-F8C5-D3C8-8F04-346BA00A9A4C}"/>
              </a:ext>
            </a:extLst>
          </p:cNvPr>
          <p:cNvSpPr txBox="1"/>
          <p:nvPr/>
        </p:nvSpPr>
        <p:spPr>
          <a:xfrm>
            <a:off x="1033945" y="182420"/>
            <a:ext cx="4105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Knowledge Organiser: Year 5 </a:t>
            </a:r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Properties of Materials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40" name="Picture 39" descr="A picture containing text, tableware, plate, dishware&#10;&#10;Description automatically generated">
            <a:extLst>
              <a:ext uri="{FF2B5EF4-FFF2-40B4-BE49-F238E27FC236}">
                <a16:creationId xmlns:a16="http://schemas.microsoft.com/office/drawing/2014/main" id="{E7136095-C5BC-C735-303D-AB1EBA2D53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26" y="73195"/>
            <a:ext cx="815839" cy="858358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E026293A-25D8-FAC6-8DFD-325C50EFA49F}"/>
              </a:ext>
            </a:extLst>
          </p:cNvPr>
          <p:cNvSpPr/>
          <p:nvPr/>
        </p:nvSpPr>
        <p:spPr>
          <a:xfrm>
            <a:off x="475003" y="878999"/>
            <a:ext cx="394092" cy="3703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EEBFF0A0-1906-AE26-37EA-2212986D53D8}"/>
              </a:ext>
            </a:extLst>
          </p:cNvPr>
          <p:cNvSpPr/>
          <p:nvPr/>
        </p:nvSpPr>
        <p:spPr>
          <a:xfrm>
            <a:off x="499812" y="898438"/>
            <a:ext cx="344937" cy="33144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2864D9E-ABC7-6B84-3F81-043A578E2EC8}"/>
              </a:ext>
            </a:extLst>
          </p:cNvPr>
          <p:cNvSpPr/>
          <p:nvPr/>
        </p:nvSpPr>
        <p:spPr>
          <a:xfrm>
            <a:off x="952183" y="691242"/>
            <a:ext cx="669483" cy="674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2CAFA7E-3449-FDCE-3E15-2E715A61C6EB}"/>
              </a:ext>
            </a:extLst>
          </p:cNvPr>
          <p:cNvSpPr/>
          <p:nvPr/>
        </p:nvSpPr>
        <p:spPr>
          <a:xfrm>
            <a:off x="983670" y="714902"/>
            <a:ext cx="608200" cy="59165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1FDC8456-544A-372C-B7BC-E115D737829C}"/>
              </a:ext>
            </a:extLst>
          </p:cNvPr>
          <p:cNvSpPr/>
          <p:nvPr/>
        </p:nvSpPr>
        <p:spPr>
          <a:xfrm>
            <a:off x="1703503" y="615008"/>
            <a:ext cx="544776" cy="5369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2EF9E9D-A566-CE0F-64F4-F236EBE659A2}"/>
              </a:ext>
            </a:extLst>
          </p:cNvPr>
          <p:cNvSpPr/>
          <p:nvPr/>
        </p:nvSpPr>
        <p:spPr>
          <a:xfrm>
            <a:off x="1725919" y="635429"/>
            <a:ext cx="501550" cy="482139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F7DC1EC9-0EF5-2274-1994-CF636E7586CD}"/>
              </a:ext>
            </a:extLst>
          </p:cNvPr>
          <p:cNvSpPr/>
          <p:nvPr/>
        </p:nvSpPr>
        <p:spPr>
          <a:xfrm>
            <a:off x="2312304" y="745813"/>
            <a:ext cx="533822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B917186-8DBD-AF5C-503C-5CAD8714A64B}"/>
              </a:ext>
            </a:extLst>
          </p:cNvPr>
          <p:cNvSpPr/>
          <p:nvPr/>
        </p:nvSpPr>
        <p:spPr>
          <a:xfrm>
            <a:off x="2338502" y="768630"/>
            <a:ext cx="483323" cy="47334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480D0886-C27C-0B1B-E8E8-1EAB16F6C5E7}"/>
              </a:ext>
            </a:extLst>
          </p:cNvPr>
          <p:cNvSpPr/>
          <p:nvPr/>
        </p:nvSpPr>
        <p:spPr>
          <a:xfrm>
            <a:off x="2901363" y="592912"/>
            <a:ext cx="544776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ABB1F71A-90B2-BE96-8FA5-CFE1FA969AE6}"/>
              </a:ext>
            </a:extLst>
          </p:cNvPr>
          <p:cNvSpPr/>
          <p:nvPr/>
        </p:nvSpPr>
        <p:spPr>
          <a:xfrm>
            <a:off x="2931537" y="617252"/>
            <a:ext cx="486001" cy="48375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C4ECB208-0911-AC71-F813-9DF7DC7928C4}"/>
              </a:ext>
            </a:extLst>
          </p:cNvPr>
          <p:cNvSpPr/>
          <p:nvPr/>
        </p:nvSpPr>
        <p:spPr>
          <a:xfrm>
            <a:off x="3511545" y="763207"/>
            <a:ext cx="486961" cy="4483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031593E9-3CCC-C095-A9F5-388D0EF0527D}"/>
              </a:ext>
            </a:extLst>
          </p:cNvPr>
          <p:cNvSpPr/>
          <p:nvPr/>
        </p:nvSpPr>
        <p:spPr>
          <a:xfrm>
            <a:off x="3535807" y="782689"/>
            <a:ext cx="439018" cy="41132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DFBD374-6885-5A9B-6919-7724295C204A}"/>
              </a:ext>
            </a:extLst>
          </p:cNvPr>
          <p:cNvSpPr/>
          <p:nvPr/>
        </p:nvSpPr>
        <p:spPr>
          <a:xfrm>
            <a:off x="4067651" y="784575"/>
            <a:ext cx="356391" cy="32918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5F8C9AED-2791-FE6C-D496-6F99B0C56F01}"/>
              </a:ext>
            </a:extLst>
          </p:cNvPr>
          <p:cNvSpPr/>
          <p:nvPr/>
        </p:nvSpPr>
        <p:spPr>
          <a:xfrm>
            <a:off x="4087540" y="803081"/>
            <a:ext cx="314895" cy="289836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" name="Picture 121" descr="Icon&#10;&#10;Description automatically generated">
            <a:extLst>
              <a:ext uri="{FF2B5EF4-FFF2-40B4-BE49-F238E27FC236}">
                <a16:creationId xmlns:a16="http://schemas.microsoft.com/office/drawing/2014/main" id="{48FE5C12-EC85-5D58-864D-6AD1CA051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274" y="851827"/>
            <a:ext cx="422072" cy="395999"/>
          </a:xfrm>
          <a:prstGeom prst="rect">
            <a:avLst/>
          </a:prstGeom>
        </p:spPr>
      </p:pic>
      <p:pic>
        <p:nvPicPr>
          <p:cNvPr id="123" name="Picture 122" descr="Icon&#10;&#10;Description automatically generated">
            <a:extLst>
              <a:ext uri="{FF2B5EF4-FFF2-40B4-BE49-F238E27FC236}">
                <a16:creationId xmlns:a16="http://schemas.microsoft.com/office/drawing/2014/main" id="{D80E918F-CD87-CEB7-4952-E8BB0E1F06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81" y="776582"/>
            <a:ext cx="537111" cy="377947"/>
          </a:xfrm>
          <a:prstGeom prst="rect">
            <a:avLst/>
          </a:prstGeom>
        </p:spPr>
      </p:pic>
      <p:pic>
        <p:nvPicPr>
          <p:cNvPr id="124" name="Picture 123" descr="Icon&#10;&#10;Description automatically generated">
            <a:extLst>
              <a:ext uri="{FF2B5EF4-FFF2-40B4-BE49-F238E27FC236}">
                <a16:creationId xmlns:a16="http://schemas.microsoft.com/office/drawing/2014/main" id="{1A039A77-1A8B-D4FE-BE06-06B27D0D8B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1920" y="661822"/>
            <a:ext cx="391342" cy="429352"/>
          </a:xfrm>
          <a:prstGeom prst="rect">
            <a:avLst/>
          </a:prstGeom>
        </p:spPr>
      </p:pic>
      <p:pic>
        <p:nvPicPr>
          <p:cNvPr id="125" name="Picture 124" descr="Icon&#10;&#10;Description automatically generated">
            <a:extLst>
              <a:ext uri="{FF2B5EF4-FFF2-40B4-BE49-F238E27FC236}">
                <a16:creationId xmlns:a16="http://schemas.microsoft.com/office/drawing/2014/main" id="{8018AC53-EFE3-7AB7-9016-8C4A8CA2BE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6943" y="643381"/>
            <a:ext cx="353616" cy="414453"/>
          </a:xfrm>
          <a:prstGeom prst="rect">
            <a:avLst/>
          </a:prstGeom>
        </p:spPr>
      </p:pic>
      <p:pic>
        <p:nvPicPr>
          <p:cNvPr id="126" name="Picture 125" descr="Icon&#10;&#10;Description automatically generated">
            <a:extLst>
              <a:ext uri="{FF2B5EF4-FFF2-40B4-BE49-F238E27FC236}">
                <a16:creationId xmlns:a16="http://schemas.microsoft.com/office/drawing/2014/main" id="{A7BF04D2-74B5-6201-1B51-771164402E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3306" y="857479"/>
            <a:ext cx="373687" cy="254678"/>
          </a:xfrm>
          <a:prstGeom prst="rect">
            <a:avLst/>
          </a:prstGeom>
        </p:spPr>
      </p:pic>
      <p:pic>
        <p:nvPicPr>
          <p:cNvPr id="127" name="Picture 126" descr="Icon&#10;&#10;Description automatically generated">
            <a:extLst>
              <a:ext uri="{FF2B5EF4-FFF2-40B4-BE49-F238E27FC236}">
                <a16:creationId xmlns:a16="http://schemas.microsoft.com/office/drawing/2014/main" id="{4DD1EDA5-D707-CEDB-3091-8CE0666095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19007" y="693785"/>
            <a:ext cx="486961" cy="462643"/>
          </a:xfrm>
          <a:prstGeom prst="rect">
            <a:avLst/>
          </a:prstGeom>
        </p:spPr>
      </p:pic>
      <p:pic>
        <p:nvPicPr>
          <p:cNvPr id="128" name="Picture 127" descr="Icon&#10;&#10;Description automatically generated">
            <a:extLst>
              <a:ext uri="{FF2B5EF4-FFF2-40B4-BE49-F238E27FC236}">
                <a16:creationId xmlns:a16="http://schemas.microsoft.com/office/drawing/2014/main" id="{1686581A-B989-7878-4707-63BAB023E9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51453" y="707360"/>
            <a:ext cx="647405" cy="604879"/>
          </a:xfrm>
          <a:prstGeom prst="rect">
            <a:avLst/>
          </a:prstGeom>
        </p:spPr>
      </p:pic>
      <p:pic>
        <p:nvPicPr>
          <p:cNvPr id="8" name="Picture 7" descr="A close up of wood&#10;&#10;Description automatically generated with low confidence">
            <a:extLst>
              <a:ext uri="{FF2B5EF4-FFF2-40B4-BE49-F238E27FC236}">
                <a16:creationId xmlns:a16="http://schemas.microsoft.com/office/drawing/2014/main" id="{DAC0A52F-BF95-2505-767E-D51AE9B629B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84188" y="141777"/>
            <a:ext cx="1461771" cy="77387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A9C4BEA-D354-24EE-4028-E89038279F16}"/>
              </a:ext>
            </a:extLst>
          </p:cNvPr>
          <p:cNvSpPr txBox="1"/>
          <p:nvPr/>
        </p:nvSpPr>
        <p:spPr>
          <a:xfrm>
            <a:off x="5615377" y="1407036"/>
            <a:ext cx="40324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Some solids </a:t>
            </a:r>
            <a:r>
              <a:rPr lang="en-GB" sz="1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dissolve</a:t>
            </a:r>
            <a:r>
              <a:rPr lang="en-GB" sz="1200" dirty="0">
                <a:latin typeface="Arial Rounded MT Bold" panose="020F0704030504030204" pitchFamily="34" charset="0"/>
              </a:rPr>
              <a:t> </a:t>
            </a:r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in water </a:t>
            </a:r>
            <a:r>
              <a:rPr lang="en-GB" sz="1200" dirty="0">
                <a:latin typeface="Arial Rounded MT Bold" panose="020F0704030504030204" pitchFamily="34" charset="0"/>
              </a:rPr>
              <a:t>(</a:t>
            </a:r>
            <a:r>
              <a:rPr lang="en-GB" sz="1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SOLUBLE</a:t>
            </a:r>
            <a:r>
              <a:rPr lang="en-GB" sz="1200" dirty="0">
                <a:latin typeface="Arial Rounded MT Bold" panose="020F0704030504030204" pitchFamily="34" charset="0"/>
              </a:rPr>
              <a:t>).</a:t>
            </a: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coffee        sugar       salt       jelly</a:t>
            </a: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b="1" dirty="0">
              <a:latin typeface="Arial Rounded MT Bold" panose="020F0704030504030204" pitchFamily="34" charset="0"/>
            </a:endParaRPr>
          </a:p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Some solids do not </a:t>
            </a:r>
            <a:r>
              <a:rPr lang="en-GB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dissolve</a:t>
            </a:r>
            <a:r>
              <a:rPr lang="en-GB" sz="1200" dirty="0">
                <a:latin typeface="Arial Rounded MT Bold" panose="020F0704030504030204" pitchFamily="34" charset="0"/>
              </a:rPr>
              <a:t> </a:t>
            </a:r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in water </a:t>
            </a:r>
            <a:r>
              <a:rPr lang="en-GB" sz="1200" dirty="0">
                <a:latin typeface="Arial Rounded MT Bold" panose="020F0704030504030204" pitchFamily="34" charset="0"/>
              </a:rPr>
              <a:t>(</a:t>
            </a:r>
            <a:r>
              <a:rPr lang="en-GB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INSOLUBLE</a:t>
            </a:r>
            <a:r>
              <a:rPr lang="en-GB" sz="1200" dirty="0">
                <a:latin typeface="Arial Rounded MT Bold" panose="020F0704030504030204" pitchFamily="34" charset="0"/>
              </a:rPr>
              <a:t>).</a:t>
            </a:r>
          </a:p>
          <a:p>
            <a:pPr algn="ctr"/>
            <a:endParaRPr lang="en-GB" sz="800" dirty="0">
              <a:latin typeface="Arial Rounded MT Bold" panose="020F0704030504030204" pitchFamily="34" charset="0"/>
            </a:endParaRPr>
          </a:p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pepper       sand	wax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1D79733-C001-F608-E4BC-5D39322EB4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26816" y="5103257"/>
            <a:ext cx="808673" cy="53911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693E142-CD66-4118-3DA5-7C5481702E1F}"/>
              </a:ext>
            </a:extLst>
          </p:cNvPr>
          <p:cNvSpPr txBox="1"/>
          <p:nvPr/>
        </p:nvSpPr>
        <p:spPr>
          <a:xfrm>
            <a:off x="3043617" y="5714487"/>
            <a:ext cx="223703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Wooden spoons and plastic handles </a:t>
            </a:r>
            <a:r>
              <a:rPr lang="en-GB" sz="12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insulate</a:t>
            </a:r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 heat so hands do not get burned.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DE13B07-A1C2-AD87-3EE5-12BD03B2F060}"/>
              </a:ext>
            </a:extLst>
          </p:cNvPr>
          <p:cNvSpPr txBox="1"/>
          <p:nvPr/>
        </p:nvSpPr>
        <p:spPr>
          <a:xfrm>
            <a:off x="3033167" y="4587749"/>
            <a:ext cx="223703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Metal saucepans </a:t>
            </a:r>
            <a:r>
              <a:rPr lang="en-GB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conduct </a:t>
            </a:r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heat to warm food.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5A12A3F2-188A-B399-5A23-D196477F332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78972" y="2028263"/>
            <a:ext cx="493819" cy="390178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B7D2856D-0DE2-9884-D264-5848273FD66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49829" y="1968355"/>
            <a:ext cx="493819" cy="44841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05A1C3D8-98AE-B5D2-8A84-745F264000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19586" y="1952726"/>
            <a:ext cx="294161" cy="41750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F9EBD825-A91F-9B2F-268A-936AD417CEE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96299" y="2021504"/>
            <a:ext cx="480642" cy="320428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7158E90C-B826-CEDC-58AB-9703FD64954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902608" y="3098340"/>
            <a:ext cx="335309" cy="47552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D28E77D8-E0E3-AFCF-70B8-B9C7F3DF210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544841" y="3133509"/>
            <a:ext cx="475529" cy="317019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A871C100-6D77-7A22-0F25-402C32BFF6D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195615" y="3098340"/>
            <a:ext cx="242362" cy="420094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947E8098-A624-F211-2297-C4A133D116E3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t="18726" r="2007"/>
          <a:stretch/>
        </p:blipFill>
        <p:spPr>
          <a:xfrm>
            <a:off x="5638218" y="5425616"/>
            <a:ext cx="2963485" cy="617636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9BA861F6-AC26-B440-1992-5AFE7FB4A63F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-1" t="17667" r="-3666"/>
          <a:stretch/>
        </p:blipFill>
        <p:spPr>
          <a:xfrm flipH="1">
            <a:off x="8520732" y="4338090"/>
            <a:ext cx="924756" cy="734454"/>
          </a:xfrm>
          <a:prstGeom prst="rect">
            <a:avLst/>
          </a:prstGeom>
        </p:spPr>
      </p:pic>
      <p:sp>
        <p:nvSpPr>
          <p:cNvPr id="138" name="TextBox 137">
            <a:extLst>
              <a:ext uri="{FF2B5EF4-FFF2-40B4-BE49-F238E27FC236}">
                <a16:creationId xmlns:a16="http://schemas.microsoft.com/office/drawing/2014/main" id="{1CB2F26D-1A39-9100-6988-FC2091190F9C}"/>
              </a:ext>
            </a:extLst>
          </p:cNvPr>
          <p:cNvSpPr txBox="1"/>
          <p:nvPr/>
        </p:nvSpPr>
        <p:spPr>
          <a:xfrm>
            <a:off x="5583514" y="4100262"/>
            <a:ext cx="2753462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Sieving</a:t>
            </a: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B8A1B74B-311B-BD7C-3C7C-93FE50D8E117}"/>
              </a:ext>
            </a:extLst>
          </p:cNvPr>
          <p:cNvSpPr txBox="1"/>
          <p:nvPr/>
        </p:nvSpPr>
        <p:spPr>
          <a:xfrm>
            <a:off x="8468884" y="4093470"/>
            <a:ext cx="1209094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Filtering</a:t>
            </a: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33F3BA5B-F4D9-7A94-35A2-FD6726EA4209}"/>
              </a:ext>
            </a:extLst>
          </p:cNvPr>
          <p:cNvSpPr txBox="1"/>
          <p:nvPr/>
        </p:nvSpPr>
        <p:spPr>
          <a:xfrm>
            <a:off x="5571987" y="5158849"/>
            <a:ext cx="4083875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 Rounded MT Bold" panose="020F0704030504030204" pitchFamily="34" charset="0"/>
              </a:rPr>
              <a:t>		</a:t>
            </a:r>
            <a:r>
              <a:rPr lang="en-GB" sz="12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   Magnetism</a:t>
            </a: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  <a:p>
            <a:pPr algn="ctr"/>
            <a:endParaRPr lang="en-GB" sz="1200" dirty="0">
              <a:latin typeface="Arial Rounded MT Bold" panose="020F0704030504030204" pitchFamily="34" charset="0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339B04BA-5706-CE4B-F169-6C7A3D347D90}"/>
              </a:ext>
            </a:extLst>
          </p:cNvPr>
          <p:cNvSpPr txBox="1"/>
          <p:nvPr/>
        </p:nvSpPr>
        <p:spPr>
          <a:xfrm>
            <a:off x="8720986" y="5252366"/>
            <a:ext cx="915382" cy="9387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Magnetic metals: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iron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nickel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0"/>
              </a:rPr>
              <a:t>steel</a:t>
            </a:r>
          </a:p>
        </p:txBody>
      </p:sp>
      <p:pic>
        <p:nvPicPr>
          <p:cNvPr id="144" name="Picture 143">
            <a:extLst>
              <a:ext uri="{FF2B5EF4-FFF2-40B4-BE49-F238E27FC236}">
                <a16:creationId xmlns:a16="http://schemas.microsoft.com/office/drawing/2014/main" id="{D8ED5784-A1CA-1C44-FF58-D96B6AA29BE5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t="10486" r="2891"/>
          <a:stretch/>
        </p:blipFill>
        <p:spPr>
          <a:xfrm>
            <a:off x="5630978" y="4378316"/>
            <a:ext cx="2592465" cy="650894"/>
          </a:xfrm>
          <a:prstGeom prst="rect">
            <a:avLst/>
          </a:prstGeom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6CED6D6-A17E-8AED-69E9-F1BA032BC2C7}"/>
              </a:ext>
            </a:extLst>
          </p:cNvPr>
          <p:cNvSpPr/>
          <p:nvPr/>
        </p:nvSpPr>
        <p:spPr>
          <a:xfrm>
            <a:off x="2957754" y="1225259"/>
            <a:ext cx="2407720" cy="255218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Properties of Materials</a:t>
            </a:r>
          </a:p>
        </p:txBody>
      </p:sp>
      <p:graphicFrame>
        <p:nvGraphicFramePr>
          <p:cNvPr id="13" name="Table 8">
            <a:extLst>
              <a:ext uri="{FF2B5EF4-FFF2-40B4-BE49-F238E27FC236}">
                <a16:creationId xmlns:a16="http://schemas.microsoft.com/office/drawing/2014/main" id="{E70C6D0A-DE99-9E09-E902-D702F2047D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320256"/>
              </p:ext>
            </p:extLst>
          </p:nvPr>
        </p:nvGraphicFramePr>
        <p:xfrm>
          <a:off x="2957754" y="1561381"/>
          <a:ext cx="2392718" cy="2697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6359">
                  <a:extLst>
                    <a:ext uri="{9D8B030D-6E8A-4147-A177-3AD203B41FA5}">
                      <a16:colId xmlns:a16="http://schemas.microsoft.com/office/drawing/2014/main" val="1475281946"/>
                    </a:ext>
                  </a:extLst>
                </a:gridCol>
                <a:gridCol w="1196359">
                  <a:extLst>
                    <a:ext uri="{9D8B030D-6E8A-4147-A177-3AD203B41FA5}">
                      <a16:colId xmlns:a16="http://schemas.microsoft.com/office/drawing/2014/main" val="1012696998"/>
                    </a:ext>
                  </a:extLst>
                </a:gridCol>
              </a:tblGrid>
              <a:tr h="44210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conducts energy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noProof="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3346561"/>
                  </a:ext>
                </a:extLst>
              </a:tr>
              <a:tr h="44210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insulates energy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9240023"/>
                  </a:ext>
                </a:extLst>
              </a:tr>
              <a:tr h="44210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transparent</a:t>
                      </a:r>
                      <a:endParaRPr lang="en-US" sz="1200" b="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9832230"/>
                  </a:ext>
                </a:extLst>
              </a:tr>
              <a:tr h="44210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waterproof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8089953"/>
                  </a:ext>
                </a:extLst>
              </a:tr>
              <a:tr h="442108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durable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(strong)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345032"/>
                  </a:ext>
                </a:extLst>
              </a:tr>
              <a:tr h="44210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magnetic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274338"/>
                  </a:ext>
                </a:extLst>
              </a:tr>
            </a:tbl>
          </a:graphicData>
        </a:graphic>
      </p:graphicFrame>
      <p:grpSp>
        <p:nvGrpSpPr>
          <p:cNvPr id="133" name="Group 132">
            <a:extLst>
              <a:ext uri="{FF2B5EF4-FFF2-40B4-BE49-F238E27FC236}">
                <a16:creationId xmlns:a16="http://schemas.microsoft.com/office/drawing/2014/main" id="{C7EDC7B4-DEEE-E957-E0F8-BD7AACBB0A7D}"/>
              </a:ext>
            </a:extLst>
          </p:cNvPr>
          <p:cNvGrpSpPr/>
          <p:nvPr/>
        </p:nvGrpSpPr>
        <p:grpSpPr>
          <a:xfrm>
            <a:off x="4386661" y="1619330"/>
            <a:ext cx="667517" cy="2577156"/>
            <a:chOff x="4386661" y="1571624"/>
            <a:chExt cx="667517" cy="2577156"/>
          </a:xfrm>
        </p:grpSpPr>
        <p:pic>
          <p:nvPicPr>
            <p:cNvPr id="68" name="Picture 67" descr="Icon&#10;&#10;Description automatically generated">
              <a:extLst>
                <a:ext uri="{FF2B5EF4-FFF2-40B4-BE49-F238E27FC236}">
                  <a16:creationId xmlns:a16="http://schemas.microsoft.com/office/drawing/2014/main" id="{C313CD38-63B8-8ACC-52A2-3C9739B7D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4519808" y="3791118"/>
              <a:ext cx="374493" cy="357662"/>
            </a:xfrm>
            <a:prstGeom prst="rect">
              <a:avLst/>
            </a:prstGeom>
          </p:spPr>
        </p:pic>
        <p:pic>
          <p:nvPicPr>
            <p:cNvPr id="99" name="Picture 98" descr="A close-up of a logo&#10;&#10;Description automatically generated with low confidence">
              <a:extLst>
                <a:ext uri="{FF2B5EF4-FFF2-40B4-BE49-F238E27FC236}">
                  <a16:creationId xmlns:a16="http://schemas.microsoft.com/office/drawing/2014/main" id="{137B90C8-2BB8-4D32-7931-4E04EA9E4D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4386661" y="3333781"/>
              <a:ext cx="667517" cy="333759"/>
            </a:xfrm>
            <a:prstGeom prst="rect">
              <a:avLst/>
            </a:prstGeom>
          </p:spPr>
        </p:pic>
        <p:pic>
          <p:nvPicPr>
            <p:cNvPr id="102" name="Picture 101" descr="A picture containing umbrella, accessory, rain, person&#10;&#10;Description automatically generated">
              <a:extLst>
                <a:ext uri="{FF2B5EF4-FFF2-40B4-BE49-F238E27FC236}">
                  <a16:creationId xmlns:a16="http://schemas.microsoft.com/office/drawing/2014/main" id="{1A4AB095-3273-8A75-AAD8-9825F033E5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4391858" y="2863846"/>
              <a:ext cx="657122" cy="438081"/>
            </a:xfrm>
            <a:prstGeom prst="rect">
              <a:avLst/>
            </a:prstGeom>
          </p:spPr>
        </p:pic>
        <p:pic>
          <p:nvPicPr>
            <p:cNvPr id="105" name="Picture 104" descr="A picture containing window, building, window seat, indoor&#10;&#10;Description automatically generated">
              <a:extLst>
                <a:ext uri="{FF2B5EF4-FFF2-40B4-BE49-F238E27FC236}">
                  <a16:creationId xmlns:a16="http://schemas.microsoft.com/office/drawing/2014/main" id="{0E0A2E15-99AD-7499-F61C-8C469253E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4491435" y="2510140"/>
              <a:ext cx="457967" cy="292137"/>
            </a:xfrm>
            <a:prstGeom prst="rect">
              <a:avLst/>
            </a:prstGeom>
          </p:spPr>
        </p:pic>
        <p:pic>
          <p:nvPicPr>
            <p:cNvPr id="129" name="Picture 12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BCAF8107-B05E-AF1F-629E-A2166D39D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4555014" y="2023528"/>
              <a:ext cx="290787" cy="356923"/>
            </a:xfrm>
            <a:prstGeom prst="rect">
              <a:avLst/>
            </a:prstGeom>
          </p:spPr>
        </p:pic>
        <p:pic>
          <p:nvPicPr>
            <p:cNvPr id="131" name="Picture 130" descr="A picture containing pan, kitchenware, bowl, indoor&#10;&#10;Description automatically generated">
              <a:extLst>
                <a:ext uri="{FF2B5EF4-FFF2-40B4-BE49-F238E27FC236}">
                  <a16:creationId xmlns:a16="http://schemas.microsoft.com/office/drawing/2014/main" id="{793E998D-D4D9-0CA0-F72C-FE08137CBD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4457477" y="1571624"/>
              <a:ext cx="506874" cy="337255"/>
            </a:xfrm>
            <a:prstGeom prst="rect">
              <a:avLst/>
            </a:prstGeom>
          </p:spPr>
        </p:pic>
      </p:grp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9005C32-BEC6-A3E1-74E6-AF882CB13E53}"/>
              </a:ext>
            </a:extLst>
          </p:cNvPr>
          <p:cNvSpPr/>
          <p:nvPr/>
        </p:nvSpPr>
        <p:spPr>
          <a:xfrm>
            <a:off x="2961604" y="4328083"/>
            <a:ext cx="2418499" cy="255218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Everyday Materials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9ECBF48-D2F9-8D1F-92D6-B57A49B41943}"/>
              </a:ext>
            </a:extLst>
          </p:cNvPr>
          <p:cNvSpPr/>
          <p:nvPr/>
        </p:nvSpPr>
        <p:spPr>
          <a:xfrm>
            <a:off x="6412948" y="1116621"/>
            <a:ext cx="2407720" cy="255218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Soluble Materials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79A99E8E-403B-DD39-1ADE-ADA72480393A}"/>
              </a:ext>
            </a:extLst>
          </p:cNvPr>
          <p:cNvSpPr/>
          <p:nvPr/>
        </p:nvSpPr>
        <p:spPr>
          <a:xfrm>
            <a:off x="6437103" y="3756912"/>
            <a:ext cx="2407720" cy="255218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Separating Materials</a:t>
            </a:r>
          </a:p>
        </p:txBody>
      </p:sp>
      <p:pic>
        <p:nvPicPr>
          <p:cNvPr id="2" name="Picture 1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C14E6D62-6FB3-98A5-8317-4D5F0479039A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1808" y="1635302"/>
            <a:ext cx="2707870" cy="4808563"/>
          </a:xfrm>
          <a:prstGeom prst="rect">
            <a:avLst/>
          </a:prstGeom>
        </p:spPr>
      </p:pic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9A443BE-B45A-C4D2-5731-C2BDDD852008}"/>
              </a:ext>
            </a:extLst>
          </p:cNvPr>
          <p:cNvSpPr/>
          <p:nvPr/>
        </p:nvSpPr>
        <p:spPr>
          <a:xfrm>
            <a:off x="182624" y="1365420"/>
            <a:ext cx="2639201" cy="215295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Lesson Sequence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D0D736-FC5E-9AA6-64C9-A38F27E3B356}"/>
              </a:ext>
            </a:extLst>
          </p:cNvPr>
          <p:cNvSpPr txBox="1"/>
          <p:nvPr/>
        </p:nvSpPr>
        <p:spPr>
          <a:xfrm>
            <a:off x="897565" y="1690296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1.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Explore properties of materials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517E0D-846C-00F7-DBD8-F6111AC5BCB3}"/>
              </a:ext>
            </a:extLst>
          </p:cNvPr>
          <p:cNvSpPr txBox="1"/>
          <p:nvPr/>
        </p:nvSpPr>
        <p:spPr>
          <a:xfrm>
            <a:off x="897565" y="2480142"/>
            <a:ext cx="1877667" cy="6001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2.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Explore thermal conductors and thermal insulators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EA2314-3225-2519-34B1-F836FD2F3D4B}"/>
              </a:ext>
            </a:extLst>
          </p:cNvPr>
          <p:cNvSpPr txBox="1"/>
          <p:nvPr/>
        </p:nvSpPr>
        <p:spPr>
          <a:xfrm>
            <a:off x="907397" y="3292991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3.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Explore hardness of materials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E58483-C45A-5A6B-117C-D54C2CF5B4F5}"/>
              </a:ext>
            </a:extLst>
          </p:cNvPr>
          <p:cNvSpPr txBox="1"/>
          <p:nvPr/>
        </p:nvSpPr>
        <p:spPr>
          <a:xfrm>
            <a:off x="897564" y="4121627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000" b="1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4.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Discover materials that are soluble in water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A9DC0CA-2B1C-B5AF-E2E5-EA800823BCD7}"/>
              </a:ext>
            </a:extLst>
          </p:cNvPr>
          <p:cNvSpPr txBox="1"/>
          <p:nvPr/>
        </p:nvSpPr>
        <p:spPr>
          <a:xfrm>
            <a:off x="897563" y="4958354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5.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Investigate the solubility of materials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4B20525-3379-785F-AD08-DAF9E23F282D}"/>
              </a:ext>
            </a:extLst>
          </p:cNvPr>
          <p:cNvSpPr txBox="1"/>
          <p:nvPr/>
        </p:nvSpPr>
        <p:spPr>
          <a:xfrm>
            <a:off x="900330" y="5734667"/>
            <a:ext cx="184114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9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6. </a:t>
            </a:r>
            <a:r>
              <a:rPr lang="en-GB" sz="9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Explore how mixtures can be separated by filtering, sieving, evaporating or magnets</a:t>
            </a:r>
            <a:endParaRPr lang="en-GB" sz="900" i="0" u="none" strike="noStrike" dirty="0">
              <a:solidFill>
                <a:srgbClr val="807E80"/>
              </a:solidFill>
              <a:effectLst/>
              <a:latin typeface="Arial Rounded MT Bold" panose="020F070403050403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29405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6C96BEE0-CEEF-AC10-97B1-1709EB20EF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28777"/>
              </p:ext>
            </p:extLst>
          </p:nvPr>
        </p:nvGraphicFramePr>
        <p:xfrm>
          <a:off x="171454" y="1436078"/>
          <a:ext cx="9563094" cy="4958364"/>
        </p:xfrm>
        <a:graphic>
          <a:graphicData uri="http://schemas.openxmlformats.org/drawingml/2006/table">
            <a:tbl>
              <a:tblPr firstRow="1" bandRow="1"/>
              <a:tblGrid>
                <a:gridCol w="876761">
                  <a:extLst>
                    <a:ext uri="{9D8B030D-6E8A-4147-A177-3AD203B41FA5}">
                      <a16:colId xmlns:a16="http://schemas.microsoft.com/office/drawing/2014/main" val="1475281946"/>
                    </a:ext>
                  </a:extLst>
                </a:gridCol>
                <a:gridCol w="1804315">
                  <a:extLst>
                    <a:ext uri="{9D8B030D-6E8A-4147-A177-3AD203B41FA5}">
                      <a16:colId xmlns:a16="http://schemas.microsoft.com/office/drawing/2014/main" val="1012696998"/>
                    </a:ext>
                  </a:extLst>
                </a:gridCol>
                <a:gridCol w="6882018">
                  <a:extLst>
                    <a:ext uri="{9D8B030D-6E8A-4147-A177-3AD203B41FA5}">
                      <a16:colId xmlns:a16="http://schemas.microsoft.com/office/drawing/2014/main" val="3052423769"/>
                    </a:ext>
                  </a:extLst>
                </a:gridCol>
              </a:tblGrid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/>
                      <a:endParaRPr lang="en-US" sz="1600" b="0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conductive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1" i="0" u="none" strike="noStrike" kern="1200" cap="none">
                          <a:solidFill>
                            <a:schemeClr val="lt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a material that allows heat and/or electricity to pass through it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3346561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magnetic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material that is attracted to a magnet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9240023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thermal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using or producing heat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9832230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conduction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heat moving from one object to another through contact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3016837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hardness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resistance to scratching and pressure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3110711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force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when an object is acted upon by a pull or push motion in a specific direction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4035922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dissolve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to mix with a liquid and become part of the liquid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8822618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solute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a substance that can be dissolved in liquid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37279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solvent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GB" sz="1200" noProof="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a substance that can dissolve in a solute, water is a solvent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1822464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substance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any material, such as sugar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1070582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filtering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the separation of a mixture using a tool with small holes to separate particles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375513"/>
                  </a:ext>
                </a:extLst>
              </a:tr>
              <a:tr h="413197"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>
                        <a:solidFill>
                          <a:srgbClr val="807E80"/>
                        </a:solidFill>
                        <a:latin typeface="Arial Rounded MT Bold" panose="020F0704030504030204" pitchFamily="34" charset="77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807E80"/>
                          </a:solidFill>
                          <a:latin typeface="Arial Rounded MT Bold" panose="020F0704030504030204" pitchFamily="34" charset="77"/>
                          <a:cs typeface="Arial" panose="020B0604020202020204" pitchFamily="34" charset="0"/>
                        </a:rPr>
                        <a:t>evaporation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L="457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L="914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L="1371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L="18288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L="22860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L="27432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L="32004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L="365760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kern="1200" cap="none">
                          <a:solidFill>
                            <a:schemeClr val="dk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r>
                        <a:rPr lang="en-US" sz="1200" dirty="0">
                          <a:solidFill>
                            <a:srgbClr val="807E80"/>
                          </a:solidFill>
                          <a:latin typeface="Arial Rounded MT Bold" panose="020F0704030504030204" pitchFamily="34" charset="0"/>
                        </a:rPr>
                        <a:t>the process where a liquid changes into a gas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5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2901119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EA73B00A-4E3F-00DD-2C70-872E1930E028}"/>
              </a:ext>
            </a:extLst>
          </p:cNvPr>
          <p:cNvSpPr/>
          <p:nvPr/>
        </p:nvSpPr>
        <p:spPr>
          <a:xfrm>
            <a:off x="2574" y="6541961"/>
            <a:ext cx="9910205" cy="328446"/>
          </a:xfrm>
          <a:prstGeom prst="rect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A77B4D-C920-D689-58C9-3902156D1179}"/>
              </a:ext>
            </a:extLst>
          </p:cNvPr>
          <p:cNvSpPr txBox="1"/>
          <p:nvPr/>
        </p:nvSpPr>
        <p:spPr>
          <a:xfrm>
            <a:off x="6945735" y="6591677"/>
            <a:ext cx="29425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>
                <a:solidFill>
                  <a:prstClr val="white"/>
                </a:solidFill>
                <a:latin typeface="Arial Rounded MT Bold" panose="020F0704030504030204" pitchFamily="34" charset="77"/>
                <a:cs typeface="Arial"/>
                <a:sym typeface="Arial"/>
              </a:rPr>
              <a:t>Developing Experts Copyright 2022 All Rights Reserved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6DC4B3-F383-0AE8-B5F9-68EEFC511239}"/>
              </a:ext>
            </a:extLst>
          </p:cNvPr>
          <p:cNvSpPr txBox="1"/>
          <p:nvPr/>
        </p:nvSpPr>
        <p:spPr>
          <a:xfrm>
            <a:off x="4989879" y="179209"/>
            <a:ext cx="326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prstClr val="white"/>
                </a:solidFill>
                <a:latin typeface="Arial Rounded MT Bold" panose="020F0704030504030204" pitchFamily="34" charset="77"/>
                <a:cs typeface="Arial"/>
                <a:sym typeface="Arial"/>
              </a:rPr>
              <a:t>Careers connected to the human body: </a:t>
            </a:r>
          </a:p>
          <a:p>
            <a:r>
              <a:rPr lang="en-GB" sz="1200" b="1" dirty="0">
                <a:solidFill>
                  <a:prstClr val="white"/>
                </a:solidFill>
                <a:cs typeface="Arial"/>
                <a:sym typeface="Arial"/>
              </a:rPr>
              <a:t>doctor, nurse, massage therapist, personal trainer, theatre technician  </a:t>
            </a:r>
            <a:endParaRPr lang="en-GB" sz="1200" b="1" dirty="0">
              <a:solidFill>
                <a:prstClr val="white"/>
              </a:solidFill>
              <a:latin typeface="Arial Rounded MT Bold" panose="020F0704030504030204" pitchFamily="34" charset="77"/>
              <a:cs typeface="Arial"/>
              <a:sym typeface="Arial"/>
            </a:endParaRPr>
          </a:p>
        </p:txBody>
      </p:sp>
      <p:pic>
        <p:nvPicPr>
          <p:cNvPr id="9" name="Picture 8" descr="A picture containing person, indoor, underpants&#10;&#10;Description automatically generated">
            <a:extLst>
              <a:ext uri="{FF2B5EF4-FFF2-40B4-BE49-F238E27FC236}">
                <a16:creationId xmlns:a16="http://schemas.microsoft.com/office/drawing/2014/main" id="{68E616FB-4E53-C9F5-4F44-B40E62BE1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253" y="150579"/>
            <a:ext cx="1398042" cy="75363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659E320-8439-8D5F-45F5-8DC568F27BA9}"/>
              </a:ext>
            </a:extLst>
          </p:cNvPr>
          <p:cNvSpPr/>
          <p:nvPr/>
        </p:nvSpPr>
        <p:spPr>
          <a:xfrm>
            <a:off x="-4205" y="0"/>
            <a:ext cx="9910205" cy="1041722"/>
          </a:xfrm>
          <a:prstGeom prst="rect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11" name="Rounded Rectangle 78">
            <a:extLst>
              <a:ext uri="{FF2B5EF4-FFF2-40B4-BE49-F238E27FC236}">
                <a16:creationId xmlns:a16="http://schemas.microsoft.com/office/drawing/2014/main" id="{98A57C54-C940-57F9-0EC6-34B47D938472}"/>
              </a:ext>
            </a:extLst>
          </p:cNvPr>
          <p:cNvSpPr/>
          <p:nvPr/>
        </p:nvSpPr>
        <p:spPr>
          <a:xfrm>
            <a:off x="972629" y="157126"/>
            <a:ext cx="8769800" cy="734588"/>
          </a:xfrm>
          <a:prstGeom prst="roundRect">
            <a:avLst>
              <a:gd name="adj" fmla="val 11185"/>
            </a:avLst>
          </a:pr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607C9A-EB06-F9A7-FAD9-5BE039324C61}"/>
              </a:ext>
            </a:extLst>
          </p:cNvPr>
          <p:cNvSpPr txBox="1"/>
          <p:nvPr/>
        </p:nvSpPr>
        <p:spPr>
          <a:xfrm>
            <a:off x="979860" y="174408"/>
            <a:ext cx="49692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prstClr val="white"/>
                </a:solidFill>
                <a:latin typeface="Arial Rounded MT Bold" panose="020F0704030504030204" pitchFamily="34" charset="77"/>
                <a:cs typeface="Arial"/>
                <a:sym typeface="Arial"/>
              </a:rPr>
              <a:t>Unit Rocket Words: Year 5 – properties of materials</a:t>
            </a:r>
          </a:p>
        </p:txBody>
      </p:sp>
      <p:pic>
        <p:nvPicPr>
          <p:cNvPr id="13" name="Picture 12" descr="A picture containing text, tableware, plate, dishware&#10;&#10;Description automatically generated">
            <a:extLst>
              <a:ext uri="{FF2B5EF4-FFF2-40B4-BE49-F238E27FC236}">
                <a16:creationId xmlns:a16="http://schemas.microsoft.com/office/drawing/2014/main" id="{DBF417DB-8530-428F-13B0-BB27C7EE2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26" y="73195"/>
            <a:ext cx="815839" cy="85835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AA01ED68-67AD-E7C5-378D-34767004F3C7}"/>
              </a:ext>
            </a:extLst>
          </p:cNvPr>
          <p:cNvSpPr/>
          <p:nvPr/>
        </p:nvSpPr>
        <p:spPr>
          <a:xfrm>
            <a:off x="475003" y="878999"/>
            <a:ext cx="394092" cy="370318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2D47A67-61A8-FB19-AD39-E888322806FD}"/>
              </a:ext>
            </a:extLst>
          </p:cNvPr>
          <p:cNvSpPr/>
          <p:nvPr/>
        </p:nvSpPr>
        <p:spPr>
          <a:xfrm>
            <a:off x="499812" y="898438"/>
            <a:ext cx="344937" cy="331440"/>
          </a:xfrm>
          <a:prstGeom prst="ellipse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1E0E7B8-732F-E018-F21C-2D7AF6D6776E}"/>
              </a:ext>
            </a:extLst>
          </p:cNvPr>
          <p:cNvSpPr/>
          <p:nvPr/>
        </p:nvSpPr>
        <p:spPr>
          <a:xfrm>
            <a:off x="952183" y="691242"/>
            <a:ext cx="669483" cy="674169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950BAAC-6417-69D2-42BF-007BF63B8227}"/>
              </a:ext>
            </a:extLst>
          </p:cNvPr>
          <p:cNvSpPr/>
          <p:nvPr/>
        </p:nvSpPr>
        <p:spPr>
          <a:xfrm>
            <a:off x="983670" y="714902"/>
            <a:ext cx="608200" cy="591655"/>
          </a:xfrm>
          <a:prstGeom prst="ellipse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E27B2C-C5F7-3F0F-E80D-0A705B25D31A}"/>
              </a:ext>
            </a:extLst>
          </p:cNvPr>
          <p:cNvSpPr/>
          <p:nvPr/>
        </p:nvSpPr>
        <p:spPr>
          <a:xfrm>
            <a:off x="1703503" y="615008"/>
            <a:ext cx="544776" cy="536919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4330947-75DE-DB3B-EDA0-FB34A6D9D9AC}"/>
              </a:ext>
            </a:extLst>
          </p:cNvPr>
          <p:cNvSpPr/>
          <p:nvPr/>
        </p:nvSpPr>
        <p:spPr>
          <a:xfrm>
            <a:off x="1725919" y="635429"/>
            <a:ext cx="501550" cy="482139"/>
          </a:xfrm>
          <a:prstGeom prst="ellipse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934D4BC-D478-7E4B-BC97-A7091FC95D4E}"/>
              </a:ext>
            </a:extLst>
          </p:cNvPr>
          <p:cNvSpPr/>
          <p:nvPr/>
        </p:nvSpPr>
        <p:spPr>
          <a:xfrm>
            <a:off x="2312304" y="745813"/>
            <a:ext cx="533822" cy="524656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92A7F52-1F20-1D8C-FC1C-CFA61C7C4C6A}"/>
              </a:ext>
            </a:extLst>
          </p:cNvPr>
          <p:cNvSpPr/>
          <p:nvPr/>
        </p:nvSpPr>
        <p:spPr>
          <a:xfrm>
            <a:off x="2338502" y="768630"/>
            <a:ext cx="483323" cy="473345"/>
          </a:xfrm>
          <a:prstGeom prst="ellipse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2F1D4D7-2CC7-0569-F9F6-40EA0429BC9E}"/>
              </a:ext>
            </a:extLst>
          </p:cNvPr>
          <p:cNvSpPr/>
          <p:nvPr/>
        </p:nvSpPr>
        <p:spPr>
          <a:xfrm>
            <a:off x="2901363" y="592912"/>
            <a:ext cx="544776" cy="524656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DF42345-F3B3-4CB0-8EC4-6FC577C79C0A}"/>
              </a:ext>
            </a:extLst>
          </p:cNvPr>
          <p:cNvSpPr/>
          <p:nvPr/>
        </p:nvSpPr>
        <p:spPr>
          <a:xfrm>
            <a:off x="2931537" y="617252"/>
            <a:ext cx="486001" cy="483750"/>
          </a:xfrm>
          <a:prstGeom prst="ellipse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D4F76E-70DE-3923-D3E6-BCA9C89D9ABE}"/>
              </a:ext>
            </a:extLst>
          </p:cNvPr>
          <p:cNvSpPr/>
          <p:nvPr/>
        </p:nvSpPr>
        <p:spPr>
          <a:xfrm>
            <a:off x="3511545" y="763207"/>
            <a:ext cx="486961" cy="44836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7766D00-6D0A-D220-A11C-1C98A72BFC2C}"/>
              </a:ext>
            </a:extLst>
          </p:cNvPr>
          <p:cNvSpPr/>
          <p:nvPr/>
        </p:nvSpPr>
        <p:spPr>
          <a:xfrm>
            <a:off x="3535807" y="782689"/>
            <a:ext cx="439018" cy="411325"/>
          </a:xfrm>
          <a:prstGeom prst="ellipse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F149D63-CB05-AF02-0ABC-904E680204F3}"/>
              </a:ext>
            </a:extLst>
          </p:cNvPr>
          <p:cNvSpPr/>
          <p:nvPr/>
        </p:nvSpPr>
        <p:spPr>
          <a:xfrm>
            <a:off x="4067651" y="784575"/>
            <a:ext cx="356391" cy="32918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E4E68B8-E0C6-AE95-53D9-2C621134C459}"/>
              </a:ext>
            </a:extLst>
          </p:cNvPr>
          <p:cNvSpPr/>
          <p:nvPr/>
        </p:nvSpPr>
        <p:spPr>
          <a:xfrm>
            <a:off x="4087540" y="803081"/>
            <a:ext cx="314895" cy="289836"/>
          </a:xfrm>
          <a:prstGeom prst="ellipse">
            <a:avLst/>
          </a:prstGeom>
          <a:solidFill>
            <a:srgbClr val="38D4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Arial"/>
              <a:sym typeface="Arial"/>
            </a:endParaRPr>
          </a:p>
        </p:txBody>
      </p:sp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F99BB0F6-244C-4DD9-F549-4953D2DB64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274" y="851827"/>
            <a:ext cx="422072" cy="395999"/>
          </a:xfrm>
          <a:prstGeom prst="rect">
            <a:avLst/>
          </a:prstGeom>
        </p:spPr>
      </p:pic>
      <p:pic>
        <p:nvPicPr>
          <p:cNvPr id="29" name="Picture 28" descr="Icon&#10;&#10;Description automatically generated">
            <a:extLst>
              <a:ext uri="{FF2B5EF4-FFF2-40B4-BE49-F238E27FC236}">
                <a16:creationId xmlns:a16="http://schemas.microsoft.com/office/drawing/2014/main" id="{A368602A-080C-0115-7BA2-D17658329B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81" y="776582"/>
            <a:ext cx="537111" cy="377947"/>
          </a:xfrm>
          <a:prstGeom prst="rect">
            <a:avLst/>
          </a:prstGeom>
        </p:spPr>
      </p:pic>
      <p:pic>
        <p:nvPicPr>
          <p:cNvPr id="30" name="Picture 29" descr="Icon&#10;&#10;Description automatically generated">
            <a:extLst>
              <a:ext uri="{FF2B5EF4-FFF2-40B4-BE49-F238E27FC236}">
                <a16:creationId xmlns:a16="http://schemas.microsoft.com/office/drawing/2014/main" id="{00A7078B-C318-F144-4500-BED44BFF0C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1920" y="661822"/>
            <a:ext cx="391342" cy="429352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04120450-C36A-9DFE-5D24-FB39A94333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6943" y="643381"/>
            <a:ext cx="353616" cy="414453"/>
          </a:xfrm>
          <a:prstGeom prst="rect">
            <a:avLst/>
          </a:prstGeom>
        </p:spPr>
      </p:pic>
      <p:pic>
        <p:nvPicPr>
          <p:cNvPr id="32" name="Picture 31" descr="Icon&#10;&#10;Description automatically generated">
            <a:extLst>
              <a:ext uri="{FF2B5EF4-FFF2-40B4-BE49-F238E27FC236}">
                <a16:creationId xmlns:a16="http://schemas.microsoft.com/office/drawing/2014/main" id="{8542C0FD-418C-F1B5-36A0-7AF6639C1A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3306" y="857479"/>
            <a:ext cx="373687" cy="254678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7DF2DBE2-2827-BF52-17C9-26BD5FBFEB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19007" y="693785"/>
            <a:ext cx="486961" cy="462643"/>
          </a:xfrm>
          <a:prstGeom prst="rect">
            <a:avLst/>
          </a:prstGeom>
        </p:spPr>
      </p:pic>
      <p:pic>
        <p:nvPicPr>
          <p:cNvPr id="34" name="Picture 33" descr="Icon&#10;&#10;Description automatically generated">
            <a:extLst>
              <a:ext uri="{FF2B5EF4-FFF2-40B4-BE49-F238E27FC236}">
                <a16:creationId xmlns:a16="http://schemas.microsoft.com/office/drawing/2014/main" id="{47D5859E-DA41-3D96-1C45-3B79CE9A3FE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51453" y="707360"/>
            <a:ext cx="647405" cy="604879"/>
          </a:xfrm>
          <a:prstGeom prst="rect">
            <a:avLst/>
          </a:prstGeom>
        </p:spPr>
      </p:pic>
      <p:sp>
        <p:nvSpPr>
          <p:cNvPr id="35" name="Rounded Rectangle 26">
            <a:extLst>
              <a:ext uri="{FF2B5EF4-FFF2-40B4-BE49-F238E27FC236}">
                <a16:creationId xmlns:a16="http://schemas.microsoft.com/office/drawing/2014/main" id="{C4037675-C402-F7E1-7463-C30F36C4E602}"/>
              </a:ext>
            </a:extLst>
          </p:cNvPr>
          <p:cNvSpPr/>
          <p:nvPr/>
        </p:nvSpPr>
        <p:spPr>
          <a:xfrm>
            <a:off x="171453" y="1430066"/>
            <a:ext cx="9563094" cy="4958208"/>
          </a:xfrm>
          <a:prstGeom prst="roundRect">
            <a:avLst>
              <a:gd name="adj" fmla="val 2002"/>
            </a:avLst>
          </a:prstGeom>
          <a:noFill/>
          <a:ln w="28575" cap="flat" cmpd="sng" algn="ctr">
            <a:solidFill>
              <a:srgbClr val="55C7CC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200" dirty="0">
              <a:solidFill>
                <a:srgbClr val="33CCCC"/>
              </a:solidFill>
              <a:latin typeface="Arial Rounded MT Bold" panose="020F0704030504030204" pitchFamily="34" charset="77"/>
              <a:cs typeface="Arial"/>
              <a:sym typeface="Arial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66A19F84-79AB-3541-240F-F6EB418551A3}"/>
              </a:ext>
            </a:extLst>
          </p:cNvPr>
          <p:cNvGrpSpPr/>
          <p:nvPr/>
        </p:nvGrpSpPr>
        <p:grpSpPr>
          <a:xfrm>
            <a:off x="3760002" y="1103587"/>
            <a:ext cx="2385997" cy="617273"/>
            <a:chOff x="4168240" y="976588"/>
            <a:chExt cx="2385997" cy="617273"/>
          </a:xfrm>
        </p:grpSpPr>
        <p:pic>
          <p:nvPicPr>
            <p:cNvPr id="37" name="Picture 36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1495E903-168A-CF41-8B82-434B9B3C4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168240" y="976588"/>
              <a:ext cx="2385997" cy="617273"/>
            </a:xfrm>
            <a:prstGeom prst="rect">
              <a:avLst/>
            </a:prstGeom>
          </p:spPr>
        </p:pic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5959DDA-881B-C356-D0BF-D3535DED0F2C}"/>
                </a:ext>
              </a:extLst>
            </p:cNvPr>
            <p:cNvSpPr/>
            <p:nvPr/>
          </p:nvSpPr>
          <p:spPr>
            <a:xfrm>
              <a:off x="4443387" y="1110052"/>
              <a:ext cx="1738462" cy="234537"/>
            </a:xfrm>
            <a:prstGeom prst="rect">
              <a:avLst/>
            </a:prstGeom>
            <a:solidFill>
              <a:srgbClr val="55C7CC"/>
            </a:solidFill>
            <a:ln w="12700" cap="flat" cmpd="sng" algn="ctr">
              <a:solidFill>
                <a:srgbClr val="55C7C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  <a:cs typeface="Arial"/>
                <a:sym typeface="Arial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64043FF-CFA0-F946-D59C-0AA69B3BB469}"/>
                </a:ext>
              </a:extLst>
            </p:cNvPr>
            <p:cNvSpPr txBox="1"/>
            <p:nvPr/>
          </p:nvSpPr>
          <p:spPr>
            <a:xfrm>
              <a:off x="4495778" y="1047935"/>
              <a:ext cx="13884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prstClr val="white"/>
                  </a:solidFill>
                  <a:latin typeface="Arial Rounded MT Bold" panose="020F0704030504030204" pitchFamily="34" charset="77"/>
                  <a:cs typeface="Arial"/>
                  <a:sym typeface="Arial"/>
                </a:rPr>
                <a:t>Rocket Words</a:t>
              </a:r>
            </a:p>
          </p:txBody>
        </p:sp>
      </p:grpSp>
      <p:pic>
        <p:nvPicPr>
          <p:cNvPr id="40" name="Picture 39" descr="A picture containing sky, outdoor, outdoor object, pylon&#10;&#10;Description automatically generated">
            <a:extLst>
              <a:ext uri="{FF2B5EF4-FFF2-40B4-BE49-F238E27FC236}">
                <a16:creationId xmlns:a16="http://schemas.microsoft.com/office/drawing/2014/main" id="{013AA156-789F-AB2C-1B5D-D95484BC6B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319601" y="1475183"/>
            <a:ext cx="539008" cy="342055"/>
          </a:xfrm>
          <a:prstGeom prst="rect">
            <a:avLst/>
          </a:prstGeom>
        </p:spPr>
      </p:pic>
      <p:pic>
        <p:nvPicPr>
          <p:cNvPr id="41" name="Picture 40" descr="A close-up of a roller coaster&#10;&#10;Description automatically generated with medium confidence">
            <a:extLst>
              <a:ext uri="{FF2B5EF4-FFF2-40B4-BE49-F238E27FC236}">
                <a16:creationId xmlns:a16="http://schemas.microsoft.com/office/drawing/2014/main" id="{5117438E-AA13-68EF-7956-A9A995552F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3931" y="1911142"/>
            <a:ext cx="522174" cy="293723"/>
          </a:xfrm>
          <a:prstGeom prst="rect">
            <a:avLst/>
          </a:prstGeom>
        </p:spPr>
      </p:pic>
      <p:pic>
        <p:nvPicPr>
          <p:cNvPr id="42" name="Picture 41" descr="A picture containing outdoor, nature, boat&#10;&#10;Description automatically generated">
            <a:extLst>
              <a:ext uri="{FF2B5EF4-FFF2-40B4-BE49-F238E27FC236}">
                <a16:creationId xmlns:a16="http://schemas.microsoft.com/office/drawing/2014/main" id="{721C8D3E-F9F2-AB2B-12BD-C22A1002526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5469" y="2292386"/>
            <a:ext cx="544091" cy="344510"/>
          </a:xfrm>
          <a:prstGeom prst="rect">
            <a:avLst/>
          </a:prstGeom>
        </p:spPr>
      </p:pic>
      <p:pic>
        <p:nvPicPr>
          <p:cNvPr id="43" name="Picture 42" descr="A power line tower&#10;&#10;Description automatically generated with medium confidence">
            <a:extLst>
              <a:ext uri="{FF2B5EF4-FFF2-40B4-BE49-F238E27FC236}">
                <a16:creationId xmlns:a16="http://schemas.microsoft.com/office/drawing/2014/main" id="{5274DB68-A0A6-EEA8-C06D-47AE8BE29F7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6043" y="2706729"/>
            <a:ext cx="592777" cy="326068"/>
          </a:xfrm>
          <a:prstGeom prst="rect">
            <a:avLst/>
          </a:prstGeom>
        </p:spPr>
      </p:pic>
      <p:pic>
        <p:nvPicPr>
          <p:cNvPr id="44" name="Picture 43" descr="A picture containing piece&#10;&#10;Description automatically generated">
            <a:extLst>
              <a:ext uri="{FF2B5EF4-FFF2-40B4-BE49-F238E27FC236}">
                <a16:creationId xmlns:a16="http://schemas.microsoft.com/office/drawing/2014/main" id="{557D33A6-F451-EF3E-92D3-95186A8177B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3930" y="3135997"/>
            <a:ext cx="525629" cy="326068"/>
          </a:xfrm>
          <a:prstGeom prst="rect">
            <a:avLst/>
          </a:prstGeom>
        </p:spPr>
      </p:pic>
      <p:pic>
        <p:nvPicPr>
          <p:cNvPr id="45" name="Picture 44" descr="A picture containing indoor, wooden, lamp&#10;&#10;Description automatically generated">
            <a:extLst>
              <a:ext uri="{FF2B5EF4-FFF2-40B4-BE49-F238E27FC236}">
                <a16:creationId xmlns:a16="http://schemas.microsoft.com/office/drawing/2014/main" id="{6CEBF908-9FB4-9526-F620-8E735148AB0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6042" y="3517684"/>
            <a:ext cx="553516" cy="355244"/>
          </a:xfrm>
          <a:prstGeom prst="rect">
            <a:avLst/>
          </a:prstGeom>
        </p:spPr>
      </p:pic>
      <p:pic>
        <p:nvPicPr>
          <p:cNvPr id="46" name="Picture 45" descr="A picture containing container, glass&#10;&#10;Description automatically generated">
            <a:extLst>
              <a:ext uri="{FF2B5EF4-FFF2-40B4-BE49-F238E27FC236}">
                <a16:creationId xmlns:a16="http://schemas.microsoft.com/office/drawing/2014/main" id="{E7DA852C-A61E-AD0B-BDA2-3522719D827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19601" y="3951287"/>
            <a:ext cx="508041" cy="338958"/>
          </a:xfrm>
          <a:prstGeom prst="rect">
            <a:avLst/>
          </a:prstGeom>
        </p:spPr>
      </p:pic>
      <p:pic>
        <p:nvPicPr>
          <p:cNvPr id="47" name="Picture 46" descr="A picture containing floor&#10;&#10;Description automatically generated">
            <a:extLst>
              <a:ext uri="{FF2B5EF4-FFF2-40B4-BE49-F238E27FC236}">
                <a16:creationId xmlns:a16="http://schemas.microsoft.com/office/drawing/2014/main" id="{53A78C8F-4AB3-BEC8-463F-D68A21181F45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19601" y="4360076"/>
            <a:ext cx="508041" cy="338958"/>
          </a:xfrm>
          <a:prstGeom prst="rect">
            <a:avLst/>
          </a:prstGeom>
        </p:spPr>
      </p:pic>
      <p:pic>
        <p:nvPicPr>
          <p:cNvPr id="48" name="Picture 47" descr="A drop of water falling into water&#10;&#10;Description automatically generated with low confidence">
            <a:extLst>
              <a:ext uri="{FF2B5EF4-FFF2-40B4-BE49-F238E27FC236}">
                <a16:creationId xmlns:a16="http://schemas.microsoft.com/office/drawing/2014/main" id="{5FF1FCA6-B116-CAC4-CE99-03EECBDF801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23931" y="4781806"/>
            <a:ext cx="508041" cy="338959"/>
          </a:xfrm>
          <a:prstGeom prst="rect">
            <a:avLst/>
          </a:prstGeom>
        </p:spPr>
      </p:pic>
      <p:pic>
        <p:nvPicPr>
          <p:cNvPr id="49" name="Picture 48" descr="A close-up of a whale's tail&#10;&#10;Description automatically generated with low confidence">
            <a:extLst>
              <a:ext uri="{FF2B5EF4-FFF2-40B4-BE49-F238E27FC236}">
                <a16:creationId xmlns:a16="http://schemas.microsoft.com/office/drawing/2014/main" id="{C5B039E6-EE10-5CEE-A596-B76D76695FDE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23931" y="5175841"/>
            <a:ext cx="503711" cy="336070"/>
          </a:xfrm>
          <a:prstGeom prst="rect">
            <a:avLst/>
          </a:prstGeom>
        </p:spPr>
      </p:pic>
      <p:pic>
        <p:nvPicPr>
          <p:cNvPr id="50" name="Picture 49" descr="A picture containing kitchenware, strainer, indoor&#10;&#10;Description automatically generated">
            <a:extLst>
              <a:ext uri="{FF2B5EF4-FFF2-40B4-BE49-F238E27FC236}">
                <a16:creationId xmlns:a16="http://schemas.microsoft.com/office/drawing/2014/main" id="{CC50E7CB-9F0C-7FD4-25DC-3A968694F16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28261" y="5608845"/>
            <a:ext cx="503711" cy="3376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B624DDE6-511F-0209-C647-B135478392E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96042" y="6015811"/>
            <a:ext cx="512333" cy="34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210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10487</TotalTime>
  <Words>335</Words>
  <Application>Microsoft Office PowerPoint</Application>
  <PresentationFormat>A4 Paper (210x297 mm)</PresentationFormat>
  <Paragraphs>77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Mintey</dc:creator>
  <cp:lastModifiedBy>L Howard</cp:lastModifiedBy>
  <cp:revision>39</cp:revision>
  <dcterms:created xsi:type="dcterms:W3CDTF">2022-07-14T08:20:57Z</dcterms:created>
  <dcterms:modified xsi:type="dcterms:W3CDTF">2024-09-10T10:37:29Z</dcterms:modified>
</cp:coreProperties>
</file>