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3"/>
  </p:sldMasterIdLst>
  <p:notesMasterIdLst>
    <p:notesMasterId r:id="rId28"/>
  </p:notesMasterIdLst>
  <p:handoutMasterIdLst>
    <p:handoutMasterId r:id="rId29"/>
  </p:handoutMasterIdLst>
  <p:sldIdLst>
    <p:sldId id="278" r:id="rId4"/>
    <p:sldId id="257" r:id="rId5"/>
    <p:sldId id="260" r:id="rId6"/>
    <p:sldId id="279" r:id="rId7"/>
    <p:sldId id="263" r:id="rId8"/>
    <p:sldId id="310" r:id="rId9"/>
    <p:sldId id="291" r:id="rId10"/>
    <p:sldId id="292" r:id="rId11"/>
    <p:sldId id="296" r:id="rId12"/>
    <p:sldId id="297" r:id="rId13"/>
    <p:sldId id="313" r:id="rId14"/>
    <p:sldId id="311" r:id="rId15"/>
    <p:sldId id="312" r:id="rId16"/>
    <p:sldId id="298" r:id="rId17"/>
    <p:sldId id="314" r:id="rId18"/>
    <p:sldId id="308" r:id="rId19"/>
    <p:sldId id="309" r:id="rId20"/>
    <p:sldId id="299" r:id="rId21"/>
    <p:sldId id="300" r:id="rId22"/>
    <p:sldId id="306" r:id="rId23"/>
    <p:sldId id="305" r:id="rId24"/>
    <p:sldId id="302" r:id="rId25"/>
    <p:sldId id="265" r:id="rId26"/>
    <p:sldId id="275" r:id="rId27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723A2E4-E85A-132D-0C35-E419120DF2B8}" v="7" dt="2026-09-09T13:13:53.243"/>
    <p1510:client id="{9A75E461-77A2-26EB-75E9-5C06DE860BE1}" v="1" dt="2026-09-09T15:10:21.278"/>
    <p1510:client id="{B31DFDA6-5CB0-47FD-E222-A28A8532F885}" v="66" dt="2026-09-09T10:49:09.9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36" autoAdjust="0"/>
    <p:restoredTop sz="94660"/>
  </p:normalViewPr>
  <p:slideViewPr>
    <p:cSldViewPr>
      <p:cViewPr varScale="1">
        <p:scale>
          <a:sx n="107" d="100"/>
          <a:sy n="107" d="100"/>
        </p:scale>
        <p:origin x="1506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34" Type="http://schemas.microsoft.com/office/2015/10/relationships/revisionInfo" Target="revisionInfo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Relationship Id="rId8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B5F33A3E-BC93-4793-AF05-5E4570BFF64F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0A4E12E4-EDD2-4F1D-B147-45E05CCE5562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9460" name="Rectangle 4">
            <a:extLst>
              <a:ext uri="{FF2B5EF4-FFF2-40B4-BE49-F238E27FC236}">
                <a16:creationId xmlns:a16="http://schemas.microsoft.com/office/drawing/2014/main" id="{0E1DD852-29C9-4AF8-BD54-2909C126F4C7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1338"/>
            <a:ext cx="29464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9461" name="Rectangle 5">
            <a:extLst>
              <a:ext uri="{FF2B5EF4-FFF2-40B4-BE49-F238E27FC236}">
                <a16:creationId xmlns:a16="http://schemas.microsoft.com/office/drawing/2014/main" id="{5178C64A-ED2E-4086-B7A9-B86AE983027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1338"/>
            <a:ext cx="29464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2703A18E-6EA6-4335-986E-0A9D8FB74B5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CEF891A-1B12-423A-B284-527FF6BA4CD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926072-BCF7-4AAC-8D80-5327FB62441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17211F-DD86-4112-8CAD-FE4F443D0894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C3F8C9B-6A71-485D-AA5F-FBC21C92B50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6117088-10E4-47CC-8CE2-2C6A1F4BFC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9B4C6D-E903-46A5-ACC5-7BF27D893EB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3CECCD-7A09-48C2-91F1-3F424311BC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4238631-3FE0-47DC-8890-FF67E48C4376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>
            <a:extLst>
              <a:ext uri="{FF2B5EF4-FFF2-40B4-BE49-F238E27FC236}">
                <a16:creationId xmlns:a16="http://schemas.microsoft.com/office/drawing/2014/main" id="{ECA0451E-1B28-3BE5-AD6B-92FC0694B2C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>
            <a:extLst>
              <a:ext uri="{FF2B5EF4-FFF2-40B4-BE49-F238E27FC236}">
                <a16:creationId xmlns:a16="http://schemas.microsoft.com/office/drawing/2014/main" id="{E2953967-3F86-E1E5-1BE1-A7855B7E41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5D2E2999-E43B-E0CC-4191-274F2922883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54CE3511-9108-4AF6-8D2D-9696555A9F83}" type="slidenum">
              <a:rPr lang="en-GB" altLang="en-US" sz="1200"/>
              <a:pPr/>
              <a:t>3</a:t>
            </a:fld>
            <a:endParaRPr lang="en-GB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FA869488-232F-1C9F-A437-D00CCD774827}"/>
              </a:ext>
            </a:extLst>
          </p:cNvPr>
          <p:cNvGrpSpPr>
            <a:grpSpLocks/>
          </p:cNvGrpSpPr>
          <p:nvPr/>
        </p:nvGrpSpPr>
        <p:grpSpPr bwMode="auto">
          <a:xfrm>
            <a:off x="-1035050" y="1552575"/>
            <a:ext cx="10179050" cy="5305425"/>
            <a:chOff x="-652" y="978"/>
            <a:chExt cx="6412" cy="3342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1163BCA6-C2D7-D281-6B26-7FCA018F1E4F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1" y="1707"/>
              <a:ext cx="3699" cy="2613"/>
            </a:xfrm>
            <a:custGeom>
              <a:avLst/>
              <a:gdLst/>
              <a:ahLst/>
              <a:cxnLst>
                <a:cxn ang="0">
                  <a:pos x="1523" y="2611"/>
                </a:cxn>
                <a:cxn ang="0">
                  <a:pos x="3698" y="2612"/>
                </a:cxn>
                <a:cxn ang="0">
                  <a:pos x="3698" y="2228"/>
                </a:cxn>
                <a:cxn ang="0">
                  <a:pos x="0" y="0"/>
                </a:cxn>
                <a:cxn ang="0">
                  <a:pos x="160" y="118"/>
                </a:cxn>
                <a:cxn ang="0">
                  <a:pos x="292" y="219"/>
                </a:cxn>
                <a:cxn ang="0">
                  <a:pos x="441" y="347"/>
                </a:cxn>
                <a:cxn ang="0">
                  <a:pos x="585" y="482"/>
                </a:cxn>
                <a:cxn ang="0">
                  <a:pos x="796" y="711"/>
                </a:cxn>
                <a:cxn ang="0">
                  <a:pos x="983" y="955"/>
                </a:cxn>
                <a:cxn ang="0">
                  <a:pos x="1119" y="1168"/>
                </a:cxn>
                <a:cxn ang="0">
                  <a:pos x="1238" y="1388"/>
                </a:cxn>
                <a:cxn ang="0">
                  <a:pos x="1331" y="1608"/>
                </a:cxn>
                <a:cxn ang="0">
                  <a:pos x="1400" y="1809"/>
                </a:cxn>
                <a:cxn ang="0">
                  <a:pos x="1447" y="1979"/>
                </a:cxn>
                <a:cxn ang="0">
                  <a:pos x="1490" y="2190"/>
                </a:cxn>
                <a:cxn ang="0">
                  <a:pos x="1511" y="2374"/>
                </a:cxn>
                <a:cxn ang="0">
                  <a:pos x="1523" y="2611"/>
                </a:cxn>
              </a:cxnLst>
              <a:rect l="0" t="0" r="r" b="b"/>
              <a:pathLst>
                <a:path w="3699" h="2613">
                  <a:moveTo>
                    <a:pt x="1523" y="2611"/>
                  </a:moveTo>
                  <a:lnTo>
                    <a:pt x="3698" y="2612"/>
                  </a:lnTo>
                  <a:lnTo>
                    <a:pt x="3698" y="2228"/>
                  </a:lnTo>
                  <a:lnTo>
                    <a:pt x="0" y="0"/>
                  </a:lnTo>
                  <a:lnTo>
                    <a:pt x="160" y="118"/>
                  </a:lnTo>
                  <a:lnTo>
                    <a:pt x="292" y="219"/>
                  </a:lnTo>
                  <a:lnTo>
                    <a:pt x="441" y="347"/>
                  </a:lnTo>
                  <a:lnTo>
                    <a:pt x="585" y="482"/>
                  </a:lnTo>
                  <a:lnTo>
                    <a:pt x="796" y="711"/>
                  </a:lnTo>
                  <a:lnTo>
                    <a:pt x="983" y="955"/>
                  </a:lnTo>
                  <a:lnTo>
                    <a:pt x="1119" y="1168"/>
                  </a:lnTo>
                  <a:lnTo>
                    <a:pt x="1238" y="1388"/>
                  </a:lnTo>
                  <a:lnTo>
                    <a:pt x="1331" y="1608"/>
                  </a:lnTo>
                  <a:lnTo>
                    <a:pt x="1400" y="1809"/>
                  </a:lnTo>
                  <a:lnTo>
                    <a:pt x="1447" y="1979"/>
                  </a:lnTo>
                  <a:lnTo>
                    <a:pt x="1490" y="2190"/>
                  </a:lnTo>
                  <a:lnTo>
                    <a:pt x="1511" y="2374"/>
                  </a:lnTo>
                  <a:lnTo>
                    <a:pt x="1523" y="2611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latin typeface="Times New Roman" charset="0"/>
              </a:endParaRPr>
            </a:p>
          </p:txBody>
        </p:sp>
        <p:sp>
          <p:nvSpPr>
            <p:cNvPr id="4" name="Arc 4">
              <a:extLst>
                <a:ext uri="{FF2B5EF4-FFF2-40B4-BE49-F238E27FC236}">
                  <a16:creationId xmlns:a16="http://schemas.microsoft.com/office/drawing/2014/main" id="{C177D531-0937-C776-CFEB-B70746488A13}"/>
                </a:ext>
              </a:extLst>
            </p:cNvPr>
            <p:cNvSpPr>
              <a:spLocks/>
            </p:cNvSpPr>
            <p:nvPr/>
          </p:nvSpPr>
          <p:spPr bwMode="auto">
            <a:xfrm>
              <a:off x="-652" y="978"/>
              <a:ext cx="4237" cy="3342"/>
            </a:xfrm>
            <a:custGeom>
              <a:avLst/>
              <a:gdLst>
                <a:gd name="T0" fmla="*/ 0 w 21600"/>
                <a:gd name="T1" fmla="*/ 0 h 21231"/>
                <a:gd name="T2" fmla="*/ 0 w 21600"/>
                <a:gd name="T3" fmla="*/ 0 h 21231"/>
                <a:gd name="T4" fmla="*/ 0 w 21600"/>
                <a:gd name="T5" fmla="*/ 0 h 2123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231" fill="none" extrusionOk="0">
                  <a:moveTo>
                    <a:pt x="3976" y="0"/>
                  </a:moveTo>
                  <a:cubicBezTo>
                    <a:pt x="14194" y="1914"/>
                    <a:pt x="21600" y="10835"/>
                    <a:pt x="21600" y="21231"/>
                  </a:cubicBezTo>
                </a:path>
                <a:path w="21600" h="21231" stroke="0" extrusionOk="0">
                  <a:moveTo>
                    <a:pt x="3976" y="0"/>
                  </a:moveTo>
                  <a:cubicBezTo>
                    <a:pt x="14194" y="1914"/>
                    <a:pt x="21600" y="10835"/>
                    <a:pt x="21600" y="21231"/>
                  </a:cubicBezTo>
                  <a:lnTo>
                    <a:pt x="0" y="21231"/>
                  </a:lnTo>
                  <a:lnTo>
                    <a:pt x="3976" y="0"/>
                  </a:lnTo>
                  <a:close/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pic>
        <p:nvPicPr>
          <p:cNvPr id="5" name="Picture 13">
            <a:extLst>
              <a:ext uri="{FF2B5EF4-FFF2-40B4-BE49-F238E27FC236}">
                <a16:creationId xmlns:a16="http://schemas.microsoft.com/office/drawing/2014/main" id="{012BF977-4907-91F7-5C69-B01E8EF6023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445125"/>
            <a:ext cx="1416050" cy="130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1293813" y="762000"/>
            <a:ext cx="7772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85800" y="3429000"/>
            <a:ext cx="6400800" cy="1752600"/>
          </a:xfrm>
        </p:spPr>
        <p:txBody>
          <a:bodyPr lIns="92075" tIns="46038" rIns="92075" bIns="46038"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6" name="Date Placeholder 7">
            <a:extLst>
              <a:ext uri="{FF2B5EF4-FFF2-40B4-BE49-F238E27FC236}">
                <a16:creationId xmlns:a16="http://schemas.microsoft.com/office/drawing/2014/main" id="{56270B90-0E63-7894-0578-7188E8D27B27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Footer Placeholder 8">
            <a:extLst>
              <a:ext uri="{FF2B5EF4-FFF2-40B4-BE49-F238E27FC236}">
                <a16:creationId xmlns:a16="http://schemas.microsoft.com/office/drawing/2014/main" id="{879B4F70-3556-F11A-D8FF-F570EA06B5F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9">
            <a:extLst>
              <a:ext uri="{FF2B5EF4-FFF2-40B4-BE49-F238E27FC236}">
                <a16:creationId xmlns:a16="http://schemas.microsoft.com/office/drawing/2014/main" id="{1CB5DBE3-477F-0AC2-C010-33A1A9E7D91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B6B952-213F-4FEE-A567-9BBA5F7238A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70045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602B265-559E-08FC-09DD-E719A4F6337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C13C7044-DF3F-A09F-7D23-DB2EE321D46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F8B884F6-1029-5218-646B-31B15CDE142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67FBCA-454B-4458-965B-FADA32C3DF9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10464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13665D3D-D652-EE8D-24C8-B54EF96D92F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F56B9DD4-8778-E910-8531-3A328D5CF29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3A4BC696-364D-97E6-1DDD-6C2E99FD54C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148200-B6FA-4BBB-9F14-DD9F25E7E1A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0169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25E1EFA6-6436-A568-0183-B36271AFBAC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D4A80672-B770-4A1C-9533-77A33F5F6EC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90CB70BD-9EF5-FB77-645F-2A51A641B39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9283F7-5CC4-4D82-95C0-2DB75239FDB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06427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C695B5A-FDC5-E485-47B5-3D4409D82C3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5CF8A1-A199-0648-9641-98B58BAA0C2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64E69A2-D486-2CAE-6A41-42CA5744D1C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457BBE-0370-4E0E-B7E4-7C085505DD7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1215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F9FDA14C-E33A-7752-E2EC-7C09A7E07A1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3B1D9EA6-8268-20F2-9F74-11F0E6121C0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12CCCF89-5EEF-CC83-E151-C10221F1EA1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3B792C-2803-413B-80E9-3FB54AFE65F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28286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F6F18E51-581B-1404-3C85-28D5BF8EC66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id="{AF34BFA4-5CDB-4A87-ED18-A3547914775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B88F675B-3247-432B-9F5B-FCE8CCB73EF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A95EE5-68F9-4D2E-9A8F-013209C85CF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34685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26AE238-5AFE-87FA-8878-5CED53B33D2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E59D0870-949E-2FD8-6EAD-4B391A0504A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D7D058EF-1F36-F3C4-DFB0-C8C8C227B74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038900-899C-4E5A-A3B5-906F5888036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16109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DAE757D8-F187-D404-F045-9166CFBE858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E08C006A-05C2-1E74-D8A5-A6916F9FF2C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D48DA930-7F2B-B3BD-353F-D7DFF5F7A71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C24F7D-CD1A-4309-82DF-CAF62064635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42871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2ABD2AFE-2B32-3BEC-8258-0D4D75F2092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40BFD54A-3DDA-40B6-73C9-9E9546611FC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DE3EE5AB-85DC-40E7-6BD4-C283CDA0769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B65476-2701-4CAA-9170-04FDB689CEE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76840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7F2A3407-6AFB-7070-6EB6-E6CB9F0AC0E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A2F28423-50AA-E4BB-9E78-2E7392018AE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560FDB7F-425E-8FA1-B4C5-415A7653D0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3F988D-C841-4901-B8B6-2F2AC8D8E48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96320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>
            <a:extLst>
              <a:ext uri="{FF2B5EF4-FFF2-40B4-BE49-F238E27FC236}">
                <a16:creationId xmlns:a16="http://schemas.microsoft.com/office/drawing/2014/main" id="{73A20707-1FE6-E1B5-A374-AB86768DD334}"/>
              </a:ext>
            </a:extLst>
          </p:cNvPr>
          <p:cNvGrpSpPr>
            <a:grpSpLocks/>
          </p:cNvGrpSpPr>
          <p:nvPr/>
        </p:nvGrpSpPr>
        <p:grpSpPr bwMode="auto">
          <a:xfrm>
            <a:off x="0" y="1588"/>
            <a:ext cx="9132888" cy="6845300"/>
            <a:chOff x="0" y="1"/>
            <a:chExt cx="5753" cy="4312"/>
          </a:xfrm>
        </p:grpSpPr>
        <p:sp>
          <p:nvSpPr>
            <p:cNvPr id="16387" name="Freeform 3">
              <a:extLst>
                <a:ext uri="{FF2B5EF4-FFF2-40B4-BE49-F238E27FC236}">
                  <a16:creationId xmlns:a16="http://schemas.microsoft.com/office/drawing/2014/main" id="{08D6780A-B16B-418A-A21D-DC8F8C893D4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latin typeface="Times New Roman" charset="0"/>
              </a:endParaRPr>
            </a:p>
          </p:txBody>
        </p:sp>
        <p:sp>
          <p:nvSpPr>
            <p:cNvPr id="1034" name="Arc 4">
              <a:extLst>
                <a:ext uri="{FF2B5EF4-FFF2-40B4-BE49-F238E27FC236}">
                  <a16:creationId xmlns:a16="http://schemas.microsoft.com/office/drawing/2014/main" id="{123A2571-FFD6-4501-47FE-E87C079165BD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"/>
              <a:ext cx="5298" cy="431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16389" name="Rectangle 5">
            <a:extLst>
              <a:ext uri="{FF2B5EF4-FFF2-40B4-BE49-F238E27FC236}">
                <a16:creationId xmlns:a16="http://schemas.microsoft.com/office/drawing/2014/main" id="{716437C2-99CD-46F0-A26F-3533CC4FD4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16390" name="Rectangle 6">
            <a:extLst>
              <a:ext uri="{FF2B5EF4-FFF2-40B4-BE49-F238E27FC236}">
                <a16:creationId xmlns:a16="http://schemas.microsoft.com/office/drawing/2014/main" id="{7173E935-B156-4021-A2F9-E881EB0B7D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391" name="Rectangle 7">
            <a:extLst>
              <a:ext uri="{FF2B5EF4-FFF2-40B4-BE49-F238E27FC236}">
                <a16:creationId xmlns:a16="http://schemas.microsoft.com/office/drawing/2014/main" id="{F9440B2E-0E01-4FF3-B881-FD367E0F9B2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392" name="Rectangle 8">
            <a:extLst>
              <a:ext uri="{FF2B5EF4-FFF2-40B4-BE49-F238E27FC236}">
                <a16:creationId xmlns:a16="http://schemas.microsoft.com/office/drawing/2014/main" id="{F4507FB6-73CA-413D-9B09-B67F22C8C36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F04F2725-D678-413C-BD2F-4392F3D9E9A6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1031" name="Rectangle 9">
            <a:extLst>
              <a:ext uri="{FF2B5EF4-FFF2-40B4-BE49-F238E27FC236}">
                <a16:creationId xmlns:a16="http://schemas.microsoft.com/office/drawing/2014/main" id="{547B6482-334C-EE89-FFC1-9D7E60593E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pic>
        <p:nvPicPr>
          <p:cNvPr id="1032" name="Picture 14">
            <a:extLst>
              <a:ext uri="{FF2B5EF4-FFF2-40B4-BE49-F238E27FC236}">
                <a16:creationId xmlns:a16="http://schemas.microsoft.com/office/drawing/2014/main" id="{C4F4F87B-56B2-1CB5-FD5A-8ECE2016A1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445125"/>
            <a:ext cx="1416050" cy="130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4116" r:id="rId1"/>
    <p:sldLayoutId id="2147484106" r:id="rId2"/>
    <p:sldLayoutId id="2147484107" r:id="rId3"/>
    <p:sldLayoutId id="2147484108" r:id="rId4"/>
    <p:sldLayoutId id="2147484109" r:id="rId5"/>
    <p:sldLayoutId id="2147484110" r:id="rId6"/>
    <p:sldLayoutId id="2147484111" r:id="rId7"/>
    <p:sldLayoutId id="2147484112" r:id="rId8"/>
    <p:sldLayoutId id="2147484113" r:id="rId9"/>
    <p:sldLayoutId id="2147484114" r:id="rId10"/>
    <p:sldLayoutId id="214748411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000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mailto:senco@Kingsnorth.kent.sch.uk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mailto:year2@kingsnorth.kent.sch.uk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52C43-AAE6-415D-B9AD-EE760E68D2FC}"/>
              </a:ext>
            </a:extLst>
          </p:cNvPr>
          <p:cNvSpPr>
            <a:spLocks noGrp="1"/>
          </p:cNvSpPr>
          <p:nvPr>
            <p:ph type="ctrTitle" sz="quarter"/>
          </p:nvPr>
        </p:nvSpPr>
        <p:spPr>
          <a:xfrm>
            <a:off x="179388" y="333375"/>
            <a:ext cx="8509000" cy="1370013"/>
          </a:xfrm>
        </p:spPr>
        <p:txBody>
          <a:bodyPr/>
          <a:lstStyle/>
          <a:p>
            <a:pPr eaLnBrk="1" hangingPunct="1">
              <a:defRPr/>
            </a:pPr>
            <a:r>
              <a:rPr lang="en-GB" sz="4000" dirty="0"/>
              <a:t>Year 3 Parent Information Session</a:t>
            </a:r>
            <a:br>
              <a:rPr lang="en-GB" sz="4000" dirty="0"/>
            </a:br>
            <a:r>
              <a:rPr lang="en-GB" sz="4000" dirty="0"/>
              <a:t>Wednesday 9th September 2026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A53975-990E-47AE-AE73-653C57008261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>
          <a:xfrm>
            <a:off x="1403350" y="5219700"/>
            <a:ext cx="7596188" cy="1538288"/>
          </a:xfrm>
        </p:spPr>
        <p:txBody>
          <a:bodyPr/>
          <a:lstStyle/>
          <a:p>
            <a:pPr eaLnBrk="1" hangingPunct="1">
              <a:defRPr/>
            </a:pPr>
            <a:r>
              <a:rPr lang="en-GB" sz="4000" dirty="0">
                <a:latin typeface="+mj-lt"/>
              </a:rPr>
              <a:t>With faith, endeavour to achieve</a:t>
            </a:r>
            <a:endParaRPr lang="en-GB" dirty="0">
              <a:latin typeface="Kristen ITC" pitchFamily="66" charset="0"/>
            </a:endParaRPr>
          </a:p>
        </p:txBody>
      </p:sp>
      <p:sp>
        <p:nvSpPr>
          <p:cNvPr id="5124" name="Rectangle 3">
            <a:extLst>
              <a:ext uri="{FF2B5EF4-FFF2-40B4-BE49-F238E27FC236}">
                <a16:creationId xmlns:a16="http://schemas.microsoft.com/office/drawing/2014/main" id="{5794C68F-5B99-DE10-FE9D-8CFF42A01C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3050" y="2276475"/>
            <a:ext cx="3241675" cy="273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9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buFont typeface="Wingdings" panose="05000000000000000000" pitchFamily="2" charset="2"/>
              <a:buNone/>
            </a:pPr>
            <a:r>
              <a:rPr lang="en-GB" altLang="en-US" sz="4400" dirty="0">
                <a:latin typeface="Arial"/>
                <a:cs typeface="Arial"/>
              </a:rPr>
              <a:t>Mrs Graham and </a:t>
            </a:r>
          </a:p>
          <a:p>
            <a:pPr algn="ctr" eaLnBrk="1" hangingPunct="1">
              <a:buNone/>
            </a:pPr>
            <a:r>
              <a:rPr lang="en-GB" altLang="en-US" sz="4400" dirty="0">
                <a:latin typeface="Arial"/>
                <a:cs typeface="Arial"/>
              </a:rPr>
              <a:t>Miss Gore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59626B32-B36B-49FE-9CD7-AA092A6473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9750" y="260350"/>
            <a:ext cx="7772400" cy="874713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Aims</a:t>
            </a:r>
            <a:endParaRPr lang="en-US" dirty="0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267A95B7-CB71-D99C-56E0-ACF7C0A8B2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25500" y="981075"/>
            <a:ext cx="7200900" cy="4754563"/>
          </a:xfrm>
        </p:spPr>
        <p:txBody>
          <a:bodyPr/>
          <a:lstStyle/>
          <a:p>
            <a:pPr eaLnBrk="1" hangingPunct="1"/>
            <a:r>
              <a:rPr lang="en-GB" altLang="en-US">
                <a:latin typeface="Arial" panose="020B0604020202020204" pitchFamily="34" charset="0"/>
              </a:rPr>
              <a:t>Routines and timetable</a:t>
            </a:r>
          </a:p>
          <a:p>
            <a:pPr eaLnBrk="1" hangingPunct="1"/>
            <a:r>
              <a:rPr lang="en-GB" altLang="en-US">
                <a:latin typeface="Arial" panose="020B0604020202020204" pitchFamily="34" charset="0"/>
              </a:rPr>
              <a:t>Curriculum</a:t>
            </a:r>
          </a:p>
          <a:p>
            <a:pPr eaLnBrk="1" hangingPunct="1"/>
            <a:r>
              <a:rPr lang="en-GB" altLang="en-US">
                <a:latin typeface="Arial" panose="020B0604020202020204" pitchFamily="34" charset="0"/>
              </a:rPr>
              <a:t>EOY Expectations</a:t>
            </a:r>
          </a:p>
          <a:p>
            <a:pPr eaLnBrk="1" hangingPunct="1"/>
            <a:r>
              <a:rPr lang="en-GB" altLang="en-US">
                <a:latin typeface="Arial" panose="020B0604020202020204" pitchFamily="34" charset="0"/>
              </a:rPr>
              <a:t>Pastoral support / Wellbeing</a:t>
            </a:r>
          </a:p>
          <a:p>
            <a:pPr eaLnBrk="1" hangingPunct="1"/>
            <a:r>
              <a:rPr lang="en-GB" altLang="en-US">
                <a:latin typeface="Arial" panose="020B0604020202020204" pitchFamily="34" charset="0"/>
              </a:rPr>
              <a:t>Safeguarding</a:t>
            </a:r>
          </a:p>
          <a:p>
            <a:pPr eaLnBrk="1" hangingPunct="1"/>
            <a:r>
              <a:rPr lang="en-GB" altLang="en-US">
                <a:latin typeface="Arial" panose="020B0604020202020204" pitchFamily="34" charset="0"/>
              </a:rPr>
              <a:t>Attendance</a:t>
            </a:r>
          </a:p>
          <a:p>
            <a:pPr eaLnBrk="1" hangingPunct="1"/>
            <a:r>
              <a:rPr lang="en-GB" altLang="en-US">
                <a:latin typeface="Arial" panose="020B0604020202020204" pitchFamily="34" charset="0"/>
              </a:rPr>
              <a:t>Key Dates</a:t>
            </a:r>
          </a:p>
          <a:p>
            <a:pPr eaLnBrk="1" hangingPunct="1"/>
            <a:r>
              <a:rPr lang="en-GB" altLang="en-US">
                <a:latin typeface="Arial" panose="020B0604020202020204" pitchFamily="34" charset="0"/>
              </a:rPr>
              <a:t>How you can help us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D5AB17BF-6835-487A-854C-3D6CA84870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14375" y="214313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Routines and Timetable</a:t>
            </a:r>
            <a:endParaRPr lang="en-US" dirty="0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5DA8368A-1CAD-AE49-A353-BD22A242D67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692275" y="1196975"/>
            <a:ext cx="7561263" cy="495141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Arial"/>
                <a:cs typeface="Arial"/>
              </a:rPr>
              <a:t>8:40   - Reading / Registration</a:t>
            </a:r>
          </a:p>
          <a:p>
            <a:pPr>
              <a:lnSpc>
                <a:spcPct val="90000"/>
              </a:lnSpc>
            </a:pPr>
            <a:r>
              <a:rPr lang="en-GB" altLang="en-US" sz="2400" dirty="0">
                <a:latin typeface="Arial"/>
                <a:cs typeface="Arial"/>
              </a:rPr>
              <a:t>8.55 - Spelling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Arial"/>
                <a:cs typeface="Arial"/>
              </a:rPr>
              <a:t>9:10 -  Maths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Arial"/>
                <a:cs typeface="Arial"/>
              </a:rPr>
              <a:t>10:00 – Collective Worship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Arial"/>
                <a:cs typeface="Arial"/>
              </a:rPr>
              <a:t>10:15 – Break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Arial"/>
                <a:cs typeface="Arial"/>
              </a:rPr>
              <a:t>10:30 – Shared Reading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Arial"/>
                <a:cs typeface="Arial"/>
              </a:rPr>
              <a:t>11:20 – Writing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Arial"/>
                <a:cs typeface="Arial"/>
              </a:rPr>
              <a:t>12:00 - Lunch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Arial"/>
                <a:cs typeface="Arial"/>
              </a:rPr>
              <a:t>1:00   - Handwriting</a:t>
            </a:r>
            <a:endParaRPr lang="en-GB" altLang="en-US" sz="2400" dirty="0">
              <a:latin typeface="Arial" panose="020B0604020202020204" pitchFamily="34" charset="0"/>
              <a:cs typeface="Arial"/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Arial"/>
                <a:cs typeface="Arial"/>
              </a:rPr>
              <a:t>1:15 – Maths Mastery/Times Tables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Arial"/>
                <a:cs typeface="Arial"/>
              </a:rPr>
              <a:t>1:30 – Wider curriculum</a:t>
            </a:r>
          </a:p>
          <a:p>
            <a:pPr>
              <a:lnSpc>
                <a:spcPct val="90000"/>
              </a:lnSpc>
            </a:pPr>
            <a:r>
              <a:rPr lang="en-GB" altLang="en-US" sz="2400" dirty="0">
                <a:latin typeface="Arial"/>
                <a:cs typeface="Arial"/>
              </a:rPr>
              <a:t>3.00 - Class reader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Arial"/>
                <a:cs typeface="Arial"/>
              </a:rPr>
              <a:t>3:15   - Home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523594-F514-4477-AA82-F78A409AD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-106363"/>
            <a:ext cx="7772400" cy="1143001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Routines and Timetable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67910B5-B0CD-3BDE-8AD7-6E9C36D518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349903" y="823913"/>
            <a:ext cx="6835353" cy="5213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4EE93042-7BD4-4991-ADE3-EEBAA1D1C1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-30163"/>
            <a:ext cx="7772400" cy="1143001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Curriculum</a:t>
            </a:r>
            <a:endParaRPr lang="en-US" dirty="0">
              <a:solidFill>
                <a:srgbClr val="FF3300"/>
              </a:solidFill>
            </a:endParaRP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715F9556-7447-475B-A43B-5C0EC639C0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0825" y="765175"/>
            <a:ext cx="8870950" cy="42592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GB" altLang="en-US" sz="2800" u="sng">
                <a:latin typeface="Arial" panose="020B0604020202020204" pitchFamily="34" charset="0"/>
              </a:rPr>
              <a:t>SHARED READING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GB" altLang="en-US" sz="2800" u="sng">
                <a:latin typeface="Arial" panose="020B0604020202020204" pitchFamily="34" charset="0"/>
              </a:rPr>
              <a:t>Whole school policy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>
                <a:latin typeface="Arial" panose="020B0604020202020204" pitchFamily="34" charset="0"/>
              </a:rPr>
              <a:t>Daily shared reading session in school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>
                <a:latin typeface="Arial" panose="020B0604020202020204" pitchFamily="34" charset="0"/>
              </a:rPr>
              <a:t>READ and DISCUSS - Expectation that children read to an adult at home 15 mins 3x weekly.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>
                <a:latin typeface="Arial" panose="020B0604020202020204" pitchFamily="34" charset="0"/>
              </a:rPr>
              <a:t>Children need to have read the book AT LEAST once to an adult and have their reading log signed.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>
                <a:latin typeface="Arial" panose="020B0604020202020204" pitchFamily="34" charset="0"/>
              </a:rPr>
              <a:t>When they finish a book they can write a book review if they like.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>
                <a:latin typeface="Arial" panose="020B0604020202020204" pitchFamily="34" charset="0"/>
              </a:rPr>
              <a:t>Please speak to us if you are unsure about your child’s reading book, or would like some ideas on how to support reading at home.</a:t>
            </a:r>
            <a:br>
              <a:rPr lang="en-GB" altLang="en-US" sz="2800">
                <a:latin typeface="Arial" panose="020B0604020202020204" pitchFamily="34" charset="0"/>
              </a:rPr>
            </a:br>
            <a:endParaRPr lang="en-GB" altLang="en-US" sz="28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4EE93042-7BD4-4991-ADE3-EEBAA1D1C1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Curriculum</a:t>
            </a:r>
            <a:endParaRPr lang="en-US" dirty="0">
              <a:solidFill>
                <a:srgbClr val="FF3300"/>
              </a:solidFill>
            </a:endParaRP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75911772-AAC6-4BAD-A41C-201B4A65CE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6375" y="234597"/>
            <a:ext cx="8731250" cy="575504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endParaRPr lang="en-GB" sz="2800" dirty="0">
              <a:latin typeface="Arial" charset="0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GB" sz="2800" dirty="0">
              <a:latin typeface="Arial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sz="2800" dirty="0">
                <a:latin typeface="Arial" charset="0"/>
              </a:rPr>
              <a:t>Accelerated Reader Programme – 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GB" sz="2800" dirty="0">
                <a:latin typeface="Arial" charset="0"/>
              </a:rPr>
              <a:t>   Each child has a reading range given to them by  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GB" sz="2800" dirty="0">
                <a:latin typeface="Arial" charset="0"/>
              </a:rPr>
              <a:t>   the Star Reading comprehension test. 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800" dirty="0">
                <a:latin typeface="Arial" charset="0"/>
              </a:rPr>
              <a:t>They can select a book of their choice within their range, and a book one point out of their range for reading for pleasure. 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800" dirty="0">
                <a:latin typeface="Arial" charset="0"/>
              </a:rPr>
              <a:t>Please encourage your child to make good book choices and finish each book.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800" dirty="0">
                <a:latin typeface="Arial"/>
                <a:cs typeface="Arial"/>
              </a:rPr>
              <a:t>Each week we have Book Club there is also opportunities for children to decide whether to read silently or with a friend.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800" dirty="0">
                <a:latin typeface="Arial" panose="020B0604020202020204" pitchFamily="34" charset="0"/>
              </a:rPr>
              <a:t>AR – home quiz</a:t>
            </a:r>
            <a:endParaRPr lang="en-GB" sz="2800" dirty="0">
              <a:latin typeface="Arial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4EE93042-7BD4-4991-ADE3-EEBAA1D1C1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12788" y="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Curriculum</a:t>
            </a:r>
            <a:endParaRPr lang="en-US" dirty="0">
              <a:solidFill>
                <a:srgbClr val="FF3300"/>
              </a:solidFill>
            </a:endParaRP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6846C61C-DACE-F0E4-2D11-7012097DDBE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50838" y="836613"/>
            <a:ext cx="8442325" cy="42592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GB" altLang="en-US" sz="2800" u="sng">
                <a:latin typeface="Arial" panose="020B0604020202020204" pitchFamily="34" charset="0"/>
              </a:rPr>
              <a:t>WRITING 4 PLEASURE</a:t>
            </a:r>
          </a:p>
          <a:p>
            <a:pPr>
              <a:lnSpc>
                <a:spcPct val="80000"/>
              </a:lnSpc>
            </a:pPr>
            <a:r>
              <a:rPr lang="en-GB" altLang="en-US" sz="2800">
                <a:latin typeface="Arial" panose="020B0604020202020204" pitchFamily="34" charset="0"/>
              </a:rPr>
              <a:t>Mix of fiction and non-fiction, and poetry.</a:t>
            </a:r>
          </a:p>
          <a:p>
            <a:pPr>
              <a:lnSpc>
                <a:spcPct val="80000"/>
              </a:lnSpc>
            </a:pPr>
            <a:r>
              <a:rPr lang="en-GB" altLang="en-US" sz="2800">
                <a:latin typeface="Arial" panose="020B0604020202020204" pitchFamily="34" charset="0"/>
              </a:rPr>
              <a:t>This term – the welcome project and poetry.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>
                <a:latin typeface="Arial" panose="020B0604020202020204" pitchFamily="34" charset="0"/>
              </a:rPr>
              <a:t>Planning, drafting, editing and publishing pieces of writing.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>
                <a:latin typeface="Arial" panose="020B0604020202020204" pitchFamily="34" charset="0"/>
              </a:rPr>
              <a:t>Personal Writing Books whilst pupil conferencing takes place.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>
                <a:latin typeface="Arial" panose="020B0604020202020204" pitchFamily="34" charset="0"/>
              </a:rPr>
              <a:t>High standard of handwriting expected across all subjects – Every morning.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>
                <a:latin typeface="Arial" panose="020B0604020202020204" pitchFamily="34" charset="0"/>
              </a:rPr>
              <a:t>Develop a neat, fluent style. Learning letter joins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>
                <a:latin typeface="Arial" panose="020B0604020202020204" pitchFamily="34" charset="0"/>
              </a:rPr>
              <a:t>Spelling Shed for spellings – Login in Reading Log (weekly on a Friday for following Friday)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>
              <a:latin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en-GB" altLang="en-US" sz="28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4EE93042-7BD4-4991-ADE3-EEBAA1D1C1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-17145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Curriculum</a:t>
            </a:r>
            <a:endParaRPr lang="en-US" dirty="0">
              <a:solidFill>
                <a:srgbClr val="FF3300"/>
              </a:solidFill>
            </a:endParaRP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9111E8AA-60F1-AE86-B0E7-1753E004F6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3850" y="620713"/>
            <a:ext cx="9307513" cy="34559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GB" altLang="en-US" sz="2400" u="sng">
                <a:latin typeface="Arial" panose="020B0604020202020204" pitchFamily="34" charset="0"/>
              </a:rPr>
              <a:t>MATHS</a:t>
            </a:r>
          </a:p>
          <a:p>
            <a:pPr eaLnBrk="1" hangingPunct="1"/>
            <a:r>
              <a:rPr lang="en-GB" altLang="en-US" sz="2400">
                <a:latin typeface="Arial" panose="020B0604020202020204" pitchFamily="34" charset="0"/>
              </a:rPr>
              <a:t>Oak Academy</a:t>
            </a:r>
          </a:p>
          <a:p>
            <a:pPr eaLnBrk="1" hangingPunct="1"/>
            <a:r>
              <a:rPr lang="en-GB" altLang="en-US" sz="2400">
                <a:latin typeface="Arial" panose="020B0604020202020204" pitchFamily="34" charset="0"/>
              </a:rPr>
              <a:t>Lots of hands on, practical maths </a:t>
            </a:r>
          </a:p>
          <a:p>
            <a:pPr eaLnBrk="1" hangingPunct="1"/>
            <a:r>
              <a:rPr lang="en-GB" altLang="en-US" sz="2400">
                <a:latin typeface="Arial" panose="020B0604020202020204" pitchFamily="34" charset="0"/>
              </a:rPr>
              <a:t>Learning a range of mental / written methods of addition, multiplication, subtraction and division</a:t>
            </a:r>
          </a:p>
          <a:p>
            <a:pPr eaLnBrk="1" hangingPunct="1"/>
            <a:r>
              <a:rPr lang="en-GB" altLang="en-US" sz="2400">
                <a:latin typeface="Arial" panose="020B0604020202020204" pitchFamily="34" charset="0"/>
              </a:rPr>
              <a:t>Problem solving and reasoning integrated into lessons</a:t>
            </a:r>
          </a:p>
          <a:p>
            <a:pPr eaLnBrk="1" hangingPunct="1"/>
            <a:r>
              <a:rPr lang="en-GB" altLang="en-US" sz="2400">
                <a:latin typeface="Arial" panose="020B0604020202020204" pitchFamily="34" charset="0"/>
              </a:rPr>
              <a:t>Number bonds (to 10, 20, 100 and 1000) </a:t>
            </a:r>
          </a:p>
          <a:p>
            <a:pPr eaLnBrk="1" hangingPunct="1"/>
            <a:r>
              <a:rPr lang="en-GB" altLang="en-US" sz="2400">
                <a:latin typeface="Arial" panose="020B0604020202020204" pitchFamily="34" charset="0"/>
              </a:rPr>
              <a:t>Times tables (2, 5, 10, 3s until end of Autumn) 4s, 8s and 6s</a:t>
            </a:r>
          </a:p>
          <a:p>
            <a:pPr eaLnBrk="1" hangingPunct="1"/>
            <a:r>
              <a:rPr lang="en-GB" altLang="en-US" sz="2400">
                <a:latin typeface="Arial" panose="020B0604020202020204" pitchFamily="34" charset="0"/>
              </a:rPr>
              <a:t>Calculations policy on website</a:t>
            </a:r>
          </a:p>
          <a:p>
            <a:pPr eaLnBrk="1" hangingPunct="1"/>
            <a:r>
              <a:rPr lang="en-GB" altLang="en-US" sz="2400">
                <a:latin typeface="Arial" panose="020B0604020202020204" pitchFamily="34" charset="0"/>
              </a:rPr>
              <a:t>Times table Rockstars- login in Reading Log.</a:t>
            </a:r>
          </a:p>
          <a:p>
            <a:pPr eaLnBrk="1" hangingPunct="1"/>
            <a:r>
              <a:rPr lang="en-GB" altLang="en-US" sz="2400">
                <a:latin typeface="Arial" panose="020B0604020202020204" pitchFamily="34" charset="0"/>
              </a:rPr>
              <a:t>Daily Maths Fluency/Mastering Number</a:t>
            </a:r>
            <a:br>
              <a:rPr lang="en-GB" altLang="en-US" sz="2400">
                <a:latin typeface="Arial" panose="020B0604020202020204" pitchFamily="34" charset="0"/>
              </a:rPr>
            </a:br>
            <a:endParaRPr lang="en-GB" altLang="en-US" sz="2400">
              <a:latin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GB" altLang="en-US" sz="2800" u="sng">
              <a:latin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en-GB" altLang="en-US" sz="2800">
              <a:latin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en-GB" altLang="en-US" sz="28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4EE93042-7BD4-4991-ADE3-EEBAA1D1C1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Curriculum</a:t>
            </a:r>
            <a:endParaRPr lang="en-US" dirty="0">
              <a:solidFill>
                <a:srgbClr val="FF3300"/>
              </a:solidFill>
            </a:endParaRP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E320459C-4BB6-5107-4006-F7263BA7E0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76238" y="1268413"/>
            <a:ext cx="8443912" cy="42592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GB" altLang="en-US" sz="2800" u="sng" dirty="0">
                <a:latin typeface="Arial"/>
                <a:cs typeface="Arial"/>
              </a:rPr>
              <a:t>WIDER CURRICULUM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latin typeface="Arial"/>
                <a:cs typeface="Arial"/>
              </a:rPr>
              <a:t>Cross curricular links where possible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latin typeface="Arial"/>
                <a:cs typeface="Arial"/>
              </a:rPr>
              <a:t>History and Geography are alternate terms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latin typeface="Arial"/>
                <a:cs typeface="Arial"/>
              </a:rPr>
              <a:t>Art and DT are alternate terms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latin typeface="Arial"/>
                <a:cs typeface="Arial"/>
              </a:rPr>
              <a:t>Music, French, Science and PSHE, Computing RE – weekly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latin typeface="Arial"/>
                <a:cs typeface="Arial"/>
              </a:rPr>
              <a:t>PE – Monday and Wednesday</a:t>
            </a:r>
            <a:endParaRPr lang="en-GB" altLang="en-US" sz="2800" dirty="0">
              <a:latin typeface="Arial" panose="020B0604020202020204" pitchFamily="34" charset="0"/>
              <a:cs typeface="Arial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latin typeface="Arial"/>
                <a:cs typeface="Arial"/>
              </a:rPr>
              <a:t>Use outdoor spaces as much as possible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>
              <a:latin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en-GB" altLang="en-US" sz="2800">
              <a:latin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en-GB" altLang="en-US" sz="28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4EE93042-7BD4-4991-ADE3-EEBAA1D1C1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-17145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End of Year Expectations</a:t>
            </a:r>
            <a:endParaRPr lang="en-US" dirty="0">
              <a:solidFill>
                <a:srgbClr val="FF3300"/>
              </a:solidFill>
            </a:endParaRP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ACB4AD25-0C64-2C43-DDF9-D4A802BE036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76238" y="1268413"/>
            <a:ext cx="8443912" cy="42592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GB" altLang="en-US" sz="2800">
              <a:latin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en-GB" altLang="en-US" sz="2800">
              <a:latin typeface="Arial" panose="020B0604020202020204" pitchFamily="34" charset="0"/>
            </a:endParaRPr>
          </a:p>
        </p:txBody>
      </p:sp>
      <p:pic>
        <p:nvPicPr>
          <p:cNvPr id="15364" name="Picture 1">
            <a:extLst>
              <a:ext uri="{FF2B5EF4-FFF2-40B4-BE49-F238E27FC236}">
                <a16:creationId xmlns:a16="http://schemas.microsoft.com/office/drawing/2014/main" id="{33C8A4B7-9C71-55AA-F445-4525C684B3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3" y="836613"/>
            <a:ext cx="8496300" cy="469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4EE93042-7BD4-4991-ADE3-EEBAA1D1C1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 err="1"/>
              <a:t>OPaL</a:t>
            </a:r>
            <a:endParaRPr lang="en-US" dirty="0">
              <a:solidFill>
                <a:srgbClr val="FF3300"/>
              </a:solidFill>
            </a:endParaRP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87BB2BDD-EADF-36C1-EFDC-A43805C9BA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76238" y="1268413"/>
            <a:ext cx="8443912" cy="42592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GB" altLang="en-US" sz="2800">
              <a:latin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>
                <a:latin typeface="Arial" panose="020B0604020202020204" pitchFamily="34" charset="0"/>
              </a:rPr>
              <a:t>Wellington boots / waterproofs as out what ever the weather.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>
              <a:latin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>
                <a:latin typeface="Arial" panose="020B0604020202020204" pitchFamily="34" charset="0"/>
              </a:rPr>
              <a:t>Creating quality play for all children as this will improve behaviour, resilience, problem solving, social skills and team work. 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>
              <a:latin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en-GB" altLang="en-US" sz="28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523594-F514-4477-AA82-F78A409AD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88913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School Organisation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6ADDE4-9B5A-40A4-A86B-70EFDA5CF6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525" y="1125538"/>
            <a:ext cx="9007475" cy="4187825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>
                <a:latin typeface="+mj-lt"/>
              </a:rPr>
              <a:t>Team – Middle School Corridor (2,3,4) Mrs Nock Team Leader</a:t>
            </a:r>
          </a:p>
          <a:p>
            <a:pPr eaLnBrk="1" hangingPunct="1">
              <a:defRPr/>
            </a:pPr>
            <a:r>
              <a:rPr lang="en-GB" dirty="0">
                <a:latin typeface="+mj-lt"/>
              </a:rPr>
              <a:t>Year group teaching  - Class swap for some sessions and joint lessons.</a:t>
            </a:r>
          </a:p>
          <a:p>
            <a:pPr eaLnBrk="1" hangingPunct="1">
              <a:defRPr/>
            </a:pPr>
            <a:r>
              <a:rPr lang="en-GB" dirty="0">
                <a:latin typeface="+mj-lt"/>
              </a:rPr>
              <a:t>The Teaching Assistants who work with Year 3 are Mrs B and Mrs Giles</a:t>
            </a:r>
            <a:endParaRPr lang="en-GB" dirty="0">
              <a:latin typeface="+mj-lt"/>
              <a:cs typeface="Arial"/>
            </a:endParaRPr>
          </a:p>
          <a:p>
            <a:pPr eaLnBrk="1" hangingPunct="1">
              <a:defRPr/>
            </a:pPr>
            <a:r>
              <a:rPr lang="en-GB" dirty="0">
                <a:latin typeface="+mj-lt"/>
              </a:rPr>
              <a:t>Cover supervisors who the class may be taught by from time to time are: Mr C-P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523594-F514-4477-AA82-F78A409AD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550" y="217488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School Organisation</a:t>
            </a: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3F53FC47-27C1-1F31-960E-8F5D6564C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606592" y="1088804"/>
            <a:ext cx="7784122" cy="4469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DB564-C865-4D29-9287-F2EC16F62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404813"/>
            <a:ext cx="8061325" cy="1143000"/>
          </a:xfrm>
        </p:spPr>
        <p:txBody>
          <a:bodyPr/>
          <a:lstStyle/>
          <a:p>
            <a:pPr>
              <a:defRPr/>
            </a:pPr>
            <a:r>
              <a:rPr lang="en-GB" dirty="0"/>
              <a:t>Behaviour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4D5B44-C7B3-4A4F-9BAF-A19667DA7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850" y="1371600"/>
            <a:ext cx="7772400" cy="4114800"/>
          </a:xfrm>
        </p:spPr>
        <p:txBody>
          <a:bodyPr/>
          <a:lstStyle/>
          <a:p>
            <a:pPr>
              <a:defRPr/>
            </a:pPr>
            <a:r>
              <a:rPr lang="en-GB" dirty="0">
                <a:latin typeface="+mj-lt"/>
              </a:rPr>
              <a:t>Be Safe</a:t>
            </a:r>
          </a:p>
          <a:p>
            <a:pPr>
              <a:defRPr/>
            </a:pPr>
            <a:r>
              <a:rPr lang="en-GB" dirty="0">
                <a:latin typeface="+mj-lt"/>
              </a:rPr>
              <a:t>Be Ready</a:t>
            </a:r>
          </a:p>
          <a:p>
            <a:pPr>
              <a:defRPr/>
            </a:pPr>
            <a:r>
              <a:rPr lang="en-GB" dirty="0">
                <a:latin typeface="+mj-lt"/>
              </a:rPr>
              <a:t>Be Respectful </a:t>
            </a:r>
          </a:p>
          <a:p>
            <a:pPr>
              <a:defRPr/>
            </a:pPr>
            <a:r>
              <a:rPr lang="en-GB" dirty="0">
                <a:latin typeface="+mj-lt"/>
              </a:rPr>
              <a:t>Behaviour Policy is on our website</a:t>
            </a:r>
          </a:p>
          <a:p>
            <a:pPr>
              <a:defRPr/>
            </a:pPr>
            <a:r>
              <a:rPr lang="en-GB" dirty="0">
                <a:latin typeface="+mj-lt"/>
              </a:rPr>
              <a:t>Children can wear one pair of stud earrings (not in PE) and a wrist watch (not smart). No other </a:t>
            </a:r>
            <a:r>
              <a:rPr lang="en-GB" dirty="0" err="1">
                <a:latin typeface="+mj-lt"/>
              </a:rPr>
              <a:t>jewelley</a:t>
            </a:r>
            <a:r>
              <a:rPr lang="en-GB" dirty="0">
                <a:latin typeface="+mj-lt"/>
              </a:rPr>
              <a:t>. </a:t>
            </a:r>
          </a:p>
          <a:p>
            <a:pPr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DB564-C865-4D29-9287-F2EC16F62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404813"/>
            <a:ext cx="8061325" cy="1143000"/>
          </a:xfrm>
        </p:spPr>
        <p:txBody>
          <a:bodyPr/>
          <a:lstStyle/>
          <a:p>
            <a:pPr>
              <a:defRPr/>
            </a:pPr>
            <a:r>
              <a:rPr lang="en-GB" dirty="0"/>
              <a:t>Pastoral Support and Wellbeing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4D5B44-C7B3-4A4F-9BAF-A19667DA79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>
                <a:latin typeface="+mj-lt"/>
              </a:rPr>
              <a:t>ZOR</a:t>
            </a:r>
          </a:p>
          <a:p>
            <a:pPr>
              <a:defRPr/>
            </a:pPr>
            <a:r>
              <a:rPr lang="en-GB" dirty="0">
                <a:latin typeface="+mj-lt"/>
              </a:rPr>
              <a:t>Mental health and wellbeing through curriculum</a:t>
            </a:r>
          </a:p>
          <a:p>
            <a:pPr>
              <a:defRPr/>
            </a:pPr>
            <a:r>
              <a:rPr lang="en-GB" dirty="0">
                <a:latin typeface="+mj-lt"/>
              </a:rPr>
              <a:t>Additional support</a:t>
            </a:r>
          </a:p>
          <a:p>
            <a:pPr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D4695F-AD4A-4539-9D27-F3BE0157EC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188" y="-100013"/>
            <a:ext cx="7772400" cy="1009651"/>
          </a:xfrm>
        </p:spPr>
        <p:txBody>
          <a:bodyPr/>
          <a:lstStyle/>
          <a:p>
            <a:pPr>
              <a:defRPr/>
            </a:pPr>
            <a:r>
              <a:rPr lang="en-GB" dirty="0"/>
              <a:t>Nurture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2C87FA-4C8D-44CF-A9A8-95865223FF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5650" y="935038"/>
            <a:ext cx="7777163" cy="4608512"/>
          </a:xfrm>
        </p:spPr>
        <p:txBody>
          <a:bodyPr>
            <a:normAutofit fontScale="85000" lnSpcReduction="10000"/>
          </a:bodyPr>
          <a:lstStyle/>
          <a:p>
            <a:pPr algn="l">
              <a:defRPr/>
            </a:pPr>
            <a:r>
              <a:rPr lang="en-GB" dirty="0">
                <a:latin typeface="+mj-lt"/>
              </a:rPr>
              <a:t>Nurture is a tried and tested way of relating to children that helps them develop vital social skills, confidence and self-esteem, and become ready to learn.</a:t>
            </a:r>
          </a:p>
          <a:p>
            <a:pPr algn="l">
              <a:defRPr/>
            </a:pPr>
            <a:r>
              <a:rPr lang="en-GB" dirty="0">
                <a:latin typeface="+mj-lt"/>
              </a:rPr>
              <a:t>Kingsnorth has a whole school approach as well as providing children with the opportunity to have time with out Nurture Lead and work within a small group.  </a:t>
            </a:r>
          </a:p>
          <a:p>
            <a:pPr algn="l">
              <a:defRPr/>
            </a:pPr>
            <a:r>
              <a:rPr lang="en-GB" dirty="0">
                <a:latin typeface="+mj-lt"/>
              </a:rPr>
              <a:t>Children that are identified as requiring additional nurture intervention will be identified with the class teacher and or the </a:t>
            </a:r>
            <a:r>
              <a:rPr lang="en-GB" dirty="0" err="1">
                <a:latin typeface="+mj-lt"/>
              </a:rPr>
              <a:t>SENCo</a:t>
            </a:r>
            <a:r>
              <a:rPr lang="en-GB" dirty="0">
                <a:latin typeface="+mj-lt"/>
              </a:rPr>
              <a:t>.  </a:t>
            </a:r>
            <a:endParaRPr lang="en-GB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1BCB0E-90E6-4539-9D34-90E77A60B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60350"/>
            <a:ext cx="7989888" cy="1584325"/>
          </a:xfrm>
        </p:spPr>
        <p:txBody>
          <a:bodyPr/>
          <a:lstStyle/>
          <a:p>
            <a:pPr>
              <a:defRPr/>
            </a:pPr>
            <a:r>
              <a:rPr lang="en-GB" sz="3600" dirty="0"/>
              <a:t>SEND </a:t>
            </a:r>
            <a:br>
              <a:rPr lang="en-GB" sz="3600" dirty="0"/>
            </a:br>
            <a:r>
              <a:rPr lang="en-GB" sz="3200" dirty="0"/>
              <a:t>Special Educational Needs and Disability 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id="{213F9D4A-044F-2A77-8624-FA0BE375128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5413" y="1700213"/>
            <a:ext cx="8893175" cy="4106862"/>
          </a:xfrm>
        </p:spPr>
        <p:txBody>
          <a:bodyPr/>
          <a:lstStyle/>
          <a:p>
            <a:r>
              <a:rPr lang="en-GB" altLang="en-US" dirty="0">
                <a:latin typeface="Arial"/>
                <a:cs typeface="Arial"/>
              </a:rPr>
              <a:t>Miss Moore is the SENCo </a:t>
            </a:r>
          </a:p>
          <a:p>
            <a:r>
              <a:rPr lang="en-GB" altLang="en-US" dirty="0">
                <a:latin typeface="Arial"/>
                <a:cs typeface="Arial"/>
              </a:rPr>
              <a:t>Children are identified as SEN through the discussions with Parents,  Class teacher, and </a:t>
            </a:r>
            <a:r>
              <a:rPr lang="en-GB" altLang="en-US" dirty="0" err="1">
                <a:latin typeface="Arial"/>
                <a:cs typeface="Arial"/>
              </a:rPr>
              <a:t>SENDco</a:t>
            </a:r>
          </a:p>
          <a:p>
            <a:r>
              <a:rPr lang="en-GB" altLang="en-US" dirty="0">
                <a:latin typeface="Arial"/>
                <a:cs typeface="Arial"/>
              </a:rPr>
              <a:t>If you would like to discuss any concerns please feel free to make an appointment with the SENCo </a:t>
            </a:r>
            <a:r>
              <a:rPr lang="en-GB" altLang="en-US" dirty="0">
                <a:latin typeface="Arial"/>
                <a:cs typeface="Arial"/>
                <a:hlinkClick r:id="rId2"/>
              </a:rPr>
              <a:t>senco@Kingsnorth.kent.sch.uk</a:t>
            </a:r>
            <a:r>
              <a:rPr lang="en-GB" altLang="en-US" dirty="0">
                <a:latin typeface="Arial"/>
                <a:cs typeface="Arial"/>
              </a:rPr>
              <a:t>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554E4-258C-4560-A385-20DC1B5D7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6035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en-GB" dirty="0"/>
              <a:t>Key Dates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8162CD-CB30-4619-AD02-F6C4114C41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188" y="1052513"/>
            <a:ext cx="8270875" cy="4114800"/>
          </a:xfrm>
        </p:spPr>
        <p:txBody>
          <a:bodyPr/>
          <a:lstStyle/>
          <a:p>
            <a:pPr>
              <a:defRPr/>
            </a:pPr>
            <a:r>
              <a:rPr lang="en-GB" sz="2800" dirty="0">
                <a:latin typeface="+mj-lt"/>
              </a:rPr>
              <a:t>KS2 Parent Reading Workshop – 5</a:t>
            </a:r>
            <a:r>
              <a:rPr lang="en-GB" sz="2800" baseline="30000" dirty="0">
                <a:latin typeface="+mj-lt"/>
              </a:rPr>
              <a:t>th</a:t>
            </a:r>
            <a:r>
              <a:rPr lang="en-GB" sz="2800" dirty="0">
                <a:latin typeface="+mj-lt"/>
              </a:rPr>
              <a:t> October 2:30pm</a:t>
            </a:r>
          </a:p>
          <a:p>
            <a:pPr>
              <a:defRPr/>
            </a:pPr>
            <a:r>
              <a:rPr lang="en-GB" sz="2800" dirty="0">
                <a:latin typeface="+mj-lt"/>
              </a:rPr>
              <a:t>KS2 Parent Maths Workshop – 12</a:t>
            </a:r>
            <a:r>
              <a:rPr lang="en-GB" sz="2800" baseline="30000" dirty="0">
                <a:latin typeface="+mj-lt"/>
              </a:rPr>
              <a:t>th</a:t>
            </a:r>
            <a:r>
              <a:rPr lang="en-GB" sz="2800" dirty="0">
                <a:latin typeface="+mj-lt"/>
              </a:rPr>
              <a:t> October 2:30pm </a:t>
            </a:r>
          </a:p>
          <a:p>
            <a:pPr>
              <a:defRPr/>
            </a:pPr>
            <a:r>
              <a:rPr lang="en-GB" sz="2800" dirty="0">
                <a:latin typeface="+mj-lt"/>
              </a:rPr>
              <a:t>Parent Consultation – 21st &amp; 22nd October</a:t>
            </a:r>
            <a:r>
              <a:rPr lang="en-GB" sz="2800" baseline="30000" dirty="0">
                <a:latin typeface="+mj-lt"/>
              </a:rPr>
              <a:t> </a:t>
            </a:r>
            <a:endParaRPr lang="en-GB" sz="2800" dirty="0">
              <a:latin typeface="+mj-lt"/>
            </a:endParaRPr>
          </a:p>
          <a:p>
            <a:pPr>
              <a:defRPr/>
            </a:pPr>
            <a:r>
              <a:rPr lang="en-GB" sz="2800">
                <a:latin typeface="+mj-lt"/>
              </a:rPr>
              <a:t>PGL – 6</a:t>
            </a:r>
            <a:r>
              <a:rPr lang="en-GB" sz="2800" baseline="30000" dirty="0">
                <a:latin typeface="+mj-lt"/>
              </a:rPr>
              <a:t>th</a:t>
            </a:r>
            <a:r>
              <a:rPr lang="en-GB" sz="2800" dirty="0">
                <a:latin typeface="+mj-lt"/>
              </a:rPr>
              <a:t> May 2027</a:t>
            </a:r>
            <a:endParaRPr lang="en-GB" sz="2800" dirty="0">
              <a:latin typeface="+mj-lt"/>
              <a:cs typeface="Arial"/>
            </a:endParaRPr>
          </a:p>
          <a:p>
            <a:pPr>
              <a:defRPr/>
            </a:pPr>
            <a:r>
              <a:rPr lang="en-GB" sz="2800" dirty="0">
                <a:solidFill>
                  <a:schemeClr val="accent1"/>
                </a:solidFill>
                <a:latin typeface="+mj-lt"/>
              </a:rPr>
              <a:t>3 Gr class assembly – Term 3</a:t>
            </a:r>
            <a:endParaRPr lang="en-GB" sz="2800" dirty="0">
              <a:solidFill>
                <a:schemeClr val="accent1"/>
              </a:solidFill>
              <a:latin typeface="+mj-lt"/>
              <a:cs typeface="Arial"/>
            </a:endParaRPr>
          </a:p>
          <a:p>
            <a:pPr>
              <a:defRPr/>
            </a:pPr>
            <a:r>
              <a:rPr lang="en-GB" sz="2800" dirty="0">
                <a:solidFill>
                  <a:schemeClr val="accent1"/>
                </a:solidFill>
                <a:latin typeface="+mj-lt"/>
              </a:rPr>
              <a:t>3 Go class assembly – Term 6</a:t>
            </a:r>
            <a:endParaRPr lang="en-GB" sz="2800" dirty="0">
              <a:solidFill>
                <a:schemeClr val="accent1"/>
              </a:solidFill>
              <a:latin typeface="+mj-lt"/>
              <a:cs typeface="Arial"/>
            </a:endParaRPr>
          </a:p>
          <a:p>
            <a:pPr>
              <a:defRPr/>
            </a:pPr>
            <a:endParaRPr lang="en-GB" sz="2800" dirty="0">
              <a:latin typeface="+mj-lt"/>
            </a:endParaRPr>
          </a:p>
          <a:p>
            <a:pPr>
              <a:defRPr/>
            </a:pPr>
            <a:endParaRPr lang="en-GB" sz="2800" dirty="0">
              <a:latin typeface="+mj-lt"/>
            </a:endParaRPr>
          </a:p>
          <a:p>
            <a:pPr>
              <a:defRPr/>
            </a:pPr>
            <a:r>
              <a:rPr lang="en-GB" sz="2800" dirty="0">
                <a:latin typeface="+mj-lt"/>
              </a:rPr>
              <a:t>     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D73DE1-4D84-45EA-A18E-C132F6061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188913"/>
            <a:ext cx="7772400" cy="803275"/>
          </a:xfrm>
        </p:spPr>
        <p:txBody>
          <a:bodyPr/>
          <a:lstStyle/>
          <a:p>
            <a:pPr>
              <a:defRPr/>
            </a:pPr>
            <a:r>
              <a:rPr lang="en-GB" dirty="0"/>
              <a:t>Safeguarding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DDBF62-1248-4FDD-A71A-8BE5845D80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550" y="960438"/>
            <a:ext cx="7993063" cy="4989512"/>
          </a:xfrm>
        </p:spPr>
        <p:txBody>
          <a:bodyPr/>
          <a:lstStyle/>
          <a:p>
            <a:pPr>
              <a:defRPr/>
            </a:pPr>
            <a:r>
              <a:rPr lang="en-GB" sz="2400" dirty="0">
                <a:latin typeface="+mj-lt"/>
              </a:rPr>
              <a:t>Online safety item weekly on Newsletter</a:t>
            </a:r>
          </a:p>
          <a:p>
            <a:pPr>
              <a:defRPr/>
            </a:pPr>
            <a:r>
              <a:rPr lang="en-GB" sz="2400" dirty="0">
                <a:latin typeface="+mj-lt"/>
              </a:rPr>
              <a:t>Safeguarding in our curriculum</a:t>
            </a:r>
          </a:p>
          <a:p>
            <a:pPr>
              <a:defRPr/>
            </a:pPr>
            <a:r>
              <a:rPr lang="en-GB" sz="2400" dirty="0">
                <a:latin typeface="+mj-lt"/>
              </a:rPr>
              <a:t>Safeguarding calendar of events for parents in school</a:t>
            </a:r>
          </a:p>
          <a:p>
            <a:pPr>
              <a:defRPr/>
            </a:pPr>
            <a:r>
              <a:rPr lang="en-GB" sz="2400" dirty="0">
                <a:latin typeface="+mj-lt"/>
              </a:rPr>
              <a:t>What we may ask your child to do online / websites we may use</a:t>
            </a:r>
          </a:p>
          <a:p>
            <a:pPr>
              <a:defRPr/>
            </a:pPr>
            <a:r>
              <a:rPr lang="en-GB" sz="2400" dirty="0">
                <a:latin typeface="+mj-lt"/>
              </a:rPr>
              <a:t>What to do if you have a safeguarding concern</a:t>
            </a:r>
          </a:p>
          <a:p>
            <a:pPr>
              <a:defRPr/>
            </a:pPr>
            <a:endParaRPr lang="en-GB" sz="2400" dirty="0">
              <a:latin typeface="+mj-lt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en-GB" sz="2400" dirty="0">
              <a:latin typeface="+mj-lt"/>
            </a:endParaRPr>
          </a:p>
          <a:p>
            <a:pPr>
              <a:defRPr/>
            </a:pPr>
            <a:endParaRPr lang="en-GB" sz="2400" dirty="0">
              <a:latin typeface="+mj-lt"/>
            </a:endParaRPr>
          </a:p>
          <a:p>
            <a:pPr>
              <a:defRPr/>
            </a:pPr>
            <a:r>
              <a:rPr lang="en-GB" sz="2400" dirty="0">
                <a:latin typeface="+mj-lt"/>
              </a:rPr>
              <a:t>As per our Health and Safety Policy children should have a red Book Bag not a rucksack. </a:t>
            </a:r>
          </a:p>
          <a:p>
            <a:pPr lvl="1">
              <a:defRPr/>
            </a:pPr>
            <a:endParaRPr lang="en-GB" sz="2000" dirty="0">
              <a:latin typeface="+mj-lt"/>
            </a:endParaRPr>
          </a:p>
          <a:p>
            <a:pPr lvl="1">
              <a:defRPr/>
            </a:pPr>
            <a:endParaRPr lang="en-GB" sz="2400" dirty="0">
              <a:latin typeface="+mj-lt"/>
            </a:endParaRPr>
          </a:p>
          <a:p>
            <a:pPr>
              <a:defRPr/>
            </a:pPr>
            <a:endParaRPr lang="en-GB" sz="2400" dirty="0">
              <a:latin typeface="+mj-l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Attendance &amp;amp; Punctuality - Pleasant Street Primary School">
            <a:extLst>
              <a:ext uri="{FF2B5EF4-FFF2-40B4-BE49-F238E27FC236}">
                <a16:creationId xmlns:a16="http://schemas.microsoft.com/office/drawing/2014/main" id="{BE183A28-8A93-73A1-9B4D-80992F319E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655050" cy="525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A256B-E78F-4F87-BE62-0463C8611B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338" y="260350"/>
            <a:ext cx="8159750" cy="677863"/>
          </a:xfrm>
        </p:spPr>
        <p:txBody>
          <a:bodyPr/>
          <a:lstStyle/>
          <a:p>
            <a:pPr>
              <a:defRPr/>
            </a:pPr>
            <a:r>
              <a:rPr lang="en-US" dirty="0">
                <a:ea typeface="Arial" charset="0"/>
                <a:cs typeface="Arial" charset="0"/>
              </a:rPr>
              <a:t>PUNCTUALITY DATA</a:t>
            </a:r>
          </a:p>
        </p:txBody>
      </p:sp>
      <p:pic>
        <p:nvPicPr>
          <p:cNvPr id="26627" name="Picture 2">
            <a:extLst>
              <a:ext uri="{FF2B5EF4-FFF2-40B4-BE49-F238E27FC236}">
                <a16:creationId xmlns:a16="http://schemas.microsoft.com/office/drawing/2014/main" id="{E61839BF-6536-8D4E-A62B-1953224F25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1412875"/>
            <a:ext cx="8499475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A5B49-326B-4617-81A2-A7AF24E8C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925" y="188913"/>
            <a:ext cx="7772400" cy="1008062"/>
          </a:xfrm>
        </p:spPr>
        <p:txBody>
          <a:bodyPr/>
          <a:lstStyle/>
          <a:p>
            <a:pPr>
              <a:defRPr/>
            </a:pPr>
            <a:r>
              <a:rPr lang="en-GB" dirty="0"/>
              <a:t>Parent Partnerships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584486-D234-4794-B6D1-8CABDFCE78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550" y="1125538"/>
            <a:ext cx="7772400" cy="4905375"/>
          </a:xfrm>
        </p:spPr>
        <p:txBody>
          <a:bodyPr/>
          <a:lstStyle/>
          <a:p>
            <a:pPr>
              <a:defRPr/>
            </a:pPr>
            <a:r>
              <a:rPr lang="en-GB" sz="2800" dirty="0">
                <a:latin typeface="+mj-lt"/>
              </a:rPr>
              <a:t>Many ways to contact us!</a:t>
            </a:r>
          </a:p>
          <a:p>
            <a:pPr>
              <a:defRPr/>
            </a:pPr>
            <a:r>
              <a:rPr lang="en-GB" sz="2800" dirty="0">
                <a:latin typeface="+mj-lt"/>
              </a:rPr>
              <a:t>After school conversations</a:t>
            </a:r>
          </a:p>
          <a:p>
            <a:pPr>
              <a:defRPr/>
            </a:pPr>
            <a:r>
              <a:rPr lang="en-GB" sz="2800" dirty="0">
                <a:latin typeface="+mj-lt"/>
              </a:rPr>
              <a:t>Parent Forum </a:t>
            </a:r>
          </a:p>
          <a:p>
            <a:pPr>
              <a:defRPr/>
            </a:pPr>
            <a:r>
              <a:rPr lang="en-GB" sz="2800" dirty="0" err="1">
                <a:latin typeface="+mj-lt"/>
              </a:rPr>
              <a:t>SENDco</a:t>
            </a:r>
            <a:r>
              <a:rPr lang="en-GB" sz="2800" dirty="0">
                <a:latin typeface="+mj-lt"/>
              </a:rPr>
              <a:t> coffee mornings</a:t>
            </a:r>
          </a:p>
          <a:p>
            <a:pPr>
              <a:defRPr/>
            </a:pPr>
            <a:r>
              <a:rPr lang="en-GB" sz="2800" dirty="0">
                <a:latin typeface="+mj-lt"/>
              </a:rPr>
              <a:t>Open classrooms</a:t>
            </a:r>
          </a:p>
          <a:p>
            <a:pPr>
              <a:defRPr/>
            </a:pPr>
            <a:r>
              <a:rPr lang="en-GB" sz="2800" dirty="0">
                <a:latin typeface="+mj-lt"/>
              </a:rPr>
              <a:t>Drop in reading and learning sessions</a:t>
            </a:r>
          </a:p>
          <a:p>
            <a:pPr>
              <a:defRPr/>
            </a:pPr>
            <a:r>
              <a:rPr lang="en-GB" sz="2800" dirty="0">
                <a:latin typeface="+mj-lt"/>
              </a:rPr>
              <a:t>Home School Agreement</a:t>
            </a:r>
          </a:p>
          <a:p>
            <a:pPr>
              <a:defRPr/>
            </a:pPr>
            <a:r>
              <a:rPr lang="en-GB" sz="2800" dirty="0">
                <a:latin typeface="+mj-lt"/>
              </a:rPr>
              <a:t>PFA events (</a:t>
            </a:r>
            <a:r>
              <a:rPr lang="en-GB" sz="2800">
                <a:latin typeface="+mj-lt"/>
              </a:rPr>
              <a:t>class lists) </a:t>
            </a:r>
            <a:endParaRPr lang="en-GB" sz="2800" dirty="0">
              <a:latin typeface="+mj-lt"/>
            </a:endParaRPr>
          </a:p>
        </p:txBody>
      </p:sp>
      <p:pic>
        <p:nvPicPr>
          <p:cNvPr id="27652" name="Picture 3">
            <a:extLst>
              <a:ext uri="{FF2B5EF4-FFF2-40B4-BE49-F238E27FC236}">
                <a16:creationId xmlns:a16="http://schemas.microsoft.com/office/drawing/2014/main" id="{A654E3AA-3304-EDA3-290C-03B056B52E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365625"/>
            <a:ext cx="2911475" cy="196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54A6C7B7-9E04-410F-AF3B-871CB13B29D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4213" y="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And finally...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F32594F8-1126-6D0A-ABE6-695415D17F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42988" y="1628775"/>
            <a:ext cx="7632700" cy="3970338"/>
          </a:xfrm>
        </p:spPr>
        <p:txBody>
          <a:bodyPr/>
          <a:lstStyle/>
          <a:p>
            <a:pPr eaLnBrk="1" hangingPunct="1"/>
            <a:r>
              <a:rPr lang="en-GB" altLang="en-US">
                <a:latin typeface="Arial" panose="020B0604020202020204" pitchFamily="34" charset="0"/>
              </a:rPr>
              <a:t>Contact us via the school office or the email below</a:t>
            </a:r>
          </a:p>
          <a:p>
            <a:pPr eaLnBrk="1" hangingPunct="1"/>
            <a:r>
              <a:rPr lang="en-GB" altLang="en-US">
                <a:latin typeface="Arial" panose="020B0604020202020204" pitchFamily="34" charset="0"/>
              </a:rPr>
              <a:t>Keep up to date via the school website, texts and newsletters. </a:t>
            </a:r>
          </a:p>
          <a:p>
            <a:pPr eaLnBrk="1" hangingPunct="1"/>
            <a:r>
              <a:rPr lang="en-GB" altLang="en-US">
                <a:latin typeface="Arial" panose="020B0604020202020204" pitchFamily="34" charset="0"/>
                <a:hlinkClick r:id="rId2"/>
              </a:rPr>
              <a:t>year3@kingsnorth.kent.sch.uk</a:t>
            </a:r>
            <a:endParaRPr lang="en-GB" altLang="en-US">
              <a:latin typeface="Arial" panose="020B0604020202020204" pitchFamily="34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>
                <a:latin typeface="Arial" panose="020B0604020202020204" pitchFamily="34" charset="0"/>
              </a:rPr>
              <a:t>	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>
                <a:latin typeface="Arial" panose="020B0604020202020204" pitchFamily="34" charset="0"/>
              </a:rPr>
              <a:t>                 Any questions?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0C3DABA1-FFD4-4F2F-AF71-17D939814AFA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4213" y="1412875"/>
            <a:ext cx="7772400" cy="2654300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Thank you for listening.</a:t>
            </a:r>
            <a:br>
              <a:rPr lang="en-GB" dirty="0"/>
            </a:br>
            <a:br>
              <a:rPr lang="en-GB" dirty="0"/>
            </a:br>
            <a:r>
              <a:rPr lang="en-GB" sz="4000" dirty="0">
                <a:solidFill>
                  <a:schemeClr val="tx1"/>
                </a:solidFill>
              </a:rPr>
              <a:t>With faith, endeavour to achieve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oaring">
  <a:themeElements>
    <a:clrScheme name="Custom 1">
      <a:dk1>
        <a:srgbClr val="000000"/>
      </a:dk1>
      <a:lt1>
        <a:srgbClr val="FFFFFF"/>
      </a:lt1>
      <a:dk2>
        <a:srgbClr val="FF0033"/>
      </a:dk2>
      <a:lt2>
        <a:srgbClr val="FFCC66"/>
      </a:lt2>
      <a:accent1>
        <a:srgbClr val="FFFF00"/>
      </a:accent1>
      <a:accent2>
        <a:srgbClr val="7F0019"/>
      </a:accent2>
      <a:accent3>
        <a:srgbClr val="3F3FFF"/>
      </a:accent3>
      <a:accent4>
        <a:srgbClr val="00B0F0"/>
      </a:accent4>
      <a:accent5>
        <a:srgbClr val="00B050"/>
      </a:accent5>
      <a:accent6>
        <a:srgbClr val="92D050"/>
      </a:accent6>
      <a:hlink>
        <a:srgbClr val="7030A0"/>
      </a:hlink>
      <a:folHlink>
        <a:srgbClr val="002060"/>
      </a:folHlink>
    </a:clrScheme>
    <a:fontScheme name="Soaring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Soaring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FFFF"/>
        </a:accent1>
        <a:accent2>
          <a:srgbClr val="3366FF"/>
        </a:accent2>
        <a:accent3>
          <a:srgbClr val="AAAAFF"/>
        </a:accent3>
        <a:accent4>
          <a:srgbClr val="DADADA"/>
        </a:accent4>
        <a:accent5>
          <a:srgbClr val="AAFFFF"/>
        </a:accent5>
        <a:accent6>
          <a:srgbClr val="2D5CE7"/>
        </a:accent6>
        <a:hlink>
          <a:srgbClr val="FF0033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oaring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5CB9E7"/>
        </a:accent6>
        <a:hlink>
          <a:srgbClr val="CC99FF"/>
        </a:hlink>
        <a:folHlink>
          <a:srgbClr val="00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D4D4D4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009999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8A8A"/>
        </a:accent6>
        <a:hlink>
          <a:srgbClr val="6600CC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oaring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CC66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B95C00"/>
        </a:accent6>
        <a:hlink>
          <a:srgbClr val="CC0000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E2A44D9463BD40970DED1D0D1696B9" ma:contentTypeVersion="20" ma:contentTypeDescription="Create a new document." ma:contentTypeScope="" ma:versionID="6e18ef824978c059a617bb6b5e81874a">
  <xsd:schema xmlns:xsd="http://www.w3.org/2001/XMLSchema" xmlns:xs="http://www.w3.org/2001/XMLSchema" xmlns:p="http://schemas.microsoft.com/office/2006/metadata/properties" xmlns:ns2="a4573ea9-da23-431f-9ace-af81da5e6d93" xmlns:ns3="648cea3a-93ce-469d-9229-1ba00ac2e80e" targetNamespace="http://schemas.microsoft.com/office/2006/metadata/properties" ma:root="true" ma:fieldsID="935af176b8c93bae5f480ecfb4a58134" ns2:_="" ns3:_="">
    <xsd:import namespace="a4573ea9-da23-431f-9ace-af81da5e6d93"/>
    <xsd:import namespace="648cea3a-93ce-469d-9229-1ba00ac2e80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Tags" minOccurs="0"/>
                <xsd:element ref="ns3:MediaServiceOCR" minOccurs="0"/>
                <xsd:element ref="ns3:Suggestedby_x003a_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573ea9-da23-431f-9ace-af81da5e6d9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bffc4aa8-9239-4406-9115-c6a130dce140}" ma:internalName="TaxCatchAll" ma:showField="CatchAllData" ma:web="a4573ea9-da23-431f-9ace-af81da5e6d9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48cea3a-93ce-469d-9229-1ba00ac2e8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Tags" ma:index="18" nillable="true" ma:displayName="Tags" ma:internalName="MediaServiceAutoTags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Suggestedby_x003a_" ma:index="20" nillable="true" ma:displayName="Suggested by:" ma:format="Dropdown" ma:internalName="Suggestedby_x003a_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8c70fa0-5a12-468b-bf1b-20a0f3995a4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0EE7C38-F1E5-49E9-B48A-A27D123D8F4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573ea9-da23-431f-9ace-af81da5e6d93"/>
    <ds:schemaRef ds:uri="648cea3a-93ce-469d-9229-1ba00ac2e8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4035FA7-D283-454A-A1CB-897D3EB0F6B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Designs\Soaring.pot</Template>
  <TotalTime>6646</TotalTime>
  <Words>966</Words>
  <Application>Microsoft Office PowerPoint</Application>
  <PresentationFormat>On-screen Show (4:3)</PresentationFormat>
  <Paragraphs>146</Paragraphs>
  <Slides>24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Soaring</vt:lpstr>
      <vt:lpstr>Year 3 Parent Information Session Wednesday 9th September 2026</vt:lpstr>
      <vt:lpstr>Aims</vt:lpstr>
      <vt:lpstr>Routines and Timetable</vt:lpstr>
      <vt:lpstr>Routines and Timetable</vt:lpstr>
      <vt:lpstr>Curriculum</vt:lpstr>
      <vt:lpstr>Curriculum</vt:lpstr>
      <vt:lpstr>Curriculum</vt:lpstr>
      <vt:lpstr>Curriculum</vt:lpstr>
      <vt:lpstr>Curriculum</vt:lpstr>
      <vt:lpstr>End of Year Expectations</vt:lpstr>
      <vt:lpstr>OPaL</vt:lpstr>
      <vt:lpstr>School Organisation</vt:lpstr>
      <vt:lpstr>School Organisation</vt:lpstr>
      <vt:lpstr>Behaviour</vt:lpstr>
      <vt:lpstr>Pastoral Support and Wellbeing</vt:lpstr>
      <vt:lpstr>Nurture </vt:lpstr>
      <vt:lpstr>SEND  Special Educational Needs and Disability </vt:lpstr>
      <vt:lpstr>Key Dates</vt:lpstr>
      <vt:lpstr>Safeguarding</vt:lpstr>
      <vt:lpstr>PowerPoint Presentation</vt:lpstr>
      <vt:lpstr>PUNCTUALITY DATA</vt:lpstr>
      <vt:lpstr>Parent Partnerships</vt:lpstr>
      <vt:lpstr>And finally...</vt:lpstr>
      <vt:lpstr>Thank you for listening.  With faith, endeavour to achieve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 Information Evening.</dc:title>
  <dc:creator>Giles &amp; Nicola</dc:creator>
  <cp:lastModifiedBy>L Howard</cp:lastModifiedBy>
  <cp:revision>320</cp:revision>
  <cp:lastPrinted>2023-09-13T10:39:01Z</cp:lastPrinted>
  <dcterms:created xsi:type="dcterms:W3CDTF">2008-08-18T16:23:23Z</dcterms:created>
  <dcterms:modified xsi:type="dcterms:W3CDTF">2026-09-09T15:15:28Z</dcterms:modified>
</cp:coreProperties>
</file>