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285" r:id="rId5"/>
    <p:sldId id="263" r:id="rId6"/>
    <p:sldId id="1256" r:id="rId7"/>
    <p:sldId id="1258" r:id="rId8"/>
    <p:sldId id="1259" r:id="rId9"/>
    <p:sldId id="1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EC7434E-F6B7-F613-F71F-E8858CFC9793}" name="Guest User" initials="GU" userId="S::urn:spo:anon#81d98051b0338c87f2da6406453fcff3aa463ad27b84a3f9abc850a6a0f083b9::" providerId="AD"/>
  <p188:author id="{02876D5A-06EC-DAA4-60A7-9DEBEB365CA7}" name="Guest User" initials="GU" userId="S::urn:spo:anon#1452fd4aace5ac361afd9da930705c095dce1152321e1e73015d3d00e6b92259::" providerId="AD"/>
  <p188:author id="{CA80566D-4FB8-19D1-0A53-E6C5EBC08EFF}" name="Guest User" initials="GU" userId="S::urn:spo:anon#c5759ea416517112de1365664a533135c07c95de52fc8a71126a1fc1915d5d2c::" providerId="AD"/>
  <p188:author id="{01B89B8A-B74C-3826-E127-C981D82AD395}" name="Matthew Pitts" initials="MP" userId="S::matthew.pitts@tcat.education::b4e98aab-a938-4d98-bd04-dd584e75a86e" providerId="AD"/>
  <p188:author id="{4B9723EC-B502-DE7F-F99A-C6BBAB97492F}" name="Guest User" initials="GU" userId="S::urn:spo:anon#1e069d49ac96257e1f832e246e1b9f8922dea069f81868d0d594352fa72204b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4F75"/>
    <a:srgbClr val="E87D1E"/>
    <a:srgbClr val="F2B57E"/>
    <a:srgbClr val="F8DA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B47AA4-6CA1-016C-9602-063A337D79DC}" v="42" dt="2022-11-07T16:29:44.475"/>
    <p1510:client id="{747DACA5-538D-41A6-8030-A807FB2ACBF2}" v="2258" vWet="2260" dt="2022-11-08T10:06:11.367"/>
    <p1510:client id="{D9FA86B7-2365-486C-B5F5-574E99BC7787}" v="1342" dt="2022-11-08T15:58:12.5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7D3270-1838-4546-A2F2-0416E51DBF8E}" type="datetimeFigureOut">
              <a:rPr lang="en-GB" smtClean="0"/>
              <a:t>06/01/2023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8319CD-4374-4153-8E8A-EB00303E77D0}" type="slidenum">
              <a:rPr lang="en-GB" smtClean="0"/>
              <a:t>‹#›</a:t>
            </a:fld>
            <a:endParaRPr lang="en-GB"/>
          </a:p>
        </p:txBody>
      </p:sp>
    </p:spTree>
    <p:extLst>
      <p:ext uri="{BB962C8B-B14F-4D97-AF65-F5344CB8AC3E}">
        <p14:creationId xmlns:p14="http://schemas.microsoft.com/office/powerpoint/2010/main" val="3583064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u="sng" dirty="0"/>
              <a:t>Overview of course</a:t>
            </a:r>
            <a:endParaRPr lang="en-US" dirty="0"/>
          </a:p>
          <a:p>
            <a:pPr>
              <a:defRPr/>
            </a:pPr>
            <a:endParaRPr lang="en-GB" i="1" u="sng" dirty="0"/>
          </a:p>
          <a:p>
            <a:pPr>
              <a:defRPr/>
            </a:pPr>
            <a:r>
              <a:rPr lang="en-GB" i="1" u="sng" dirty="0"/>
              <a:t>Supporting Early Language Development</a:t>
            </a:r>
            <a:r>
              <a:rPr lang="en-GB" i="1" dirty="0"/>
              <a:t> </a:t>
            </a:r>
            <a:r>
              <a:rPr lang="en-GB" dirty="0"/>
              <a:t>is a CPD programme developed by a group of English Hubs with support from Speech and Language UK (formerly I CAN)</a:t>
            </a:r>
            <a:endParaRPr lang="en-US" b="1" u="sng" dirty="0">
              <a:cs typeface="Calibri" panose="020F0502020204030204"/>
            </a:endParaRPr>
          </a:p>
          <a:p>
            <a:pPr>
              <a:defRPr/>
            </a:pPr>
            <a:endParaRPr lang="en-US" dirty="0"/>
          </a:p>
          <a:p>
            <a:pPr>
              <a:defRPr/>
            </a:pPr>
            <a:r>
              <a:rPr lang="en-GB" dirty="0"/>
              <a:t>Providing support for early language is one of the founding aims of the English hub programme. The programme has been developed as part of a project to create a more consistent medium level support (MLS) offer across the English Hub network</a:t>
            </a:r>
            <a:endParaRPr lang="en-US" dirty="0"/>
          </a:p>
          <a:p>
            <a:pPr marL="0" marR="0" lvl="0" indent="0" algn="l" defTabSz="914400">
              <a:lnSpc>
                <a:spcPct val="100000"/>
              </a:lnSpc>
              <a:spcBef>
                <a:spcPts val="0"/>
              </a:spcBef>
              <a:spcAft>
                <a:spcPts val="0"/>
              </a:spcAft>
              <a:buNone/>
              <a:tabLst/>
              <a:defRPr/>
            </a:pPr>
            <a:endParaRPr lang="en-US" dirty="0"/>
          </a:p>
          <a:p>
            <a:r>
              <a:rPr lang="en-US" dirty="0"/>
              <a:t>The CPD programme consists of 5 learning sessions, each supported by gap tasks and audits to help schools identify areas of strength and weakness, and make a sustainable plan for improved practice in this vital area:</a:t>
            </a:r>
          </a:p>
          <a:p>
            <a:r>
              <a:rPr lang="en-US" dirty="0"/>
              <a:t>1. What is language and how does it develop?</a:t>
            </a:r>
          </a:p>
          <a:p>
            <a:r>
              <a:rPr lang="en-US" dirty="0"/>
              <a:t>2. Supporting Talk in school </a:t>
            </a:r>
          </a:p>
          <a:p>
            <a:r>
              <a:rPr lang="en-US" dirty="0"/>
              <a:t>3. Teaching words and making them stick</a:t>
            </a:r>
          </a:p>
          <a:p>
            <a:r>
              <a:rPr lang="en-US" dirty="0"/>
              <a:t>4. Identifying and supporting SLCN</a:t>
            </a:r>
          </a:p>
          <a:p>
            <a:r>
              <a:rPr lang="en-US" dirty="0"/>
              <a:t>5. Making change; sustaining change </a:t>
            </a:r>
          </a:p>
          <a:p>
            <a:endParaRPr lang="en-US" dirty="0"/>
          </a:p>
          <a:p>
            <a:r>
              <a:rPr lang="en-US" dirty="0"/>
              <a:t>Following time for the implementation of the learning from these sessions, there will be a final 6th session looking at schools' progress against their action plans. </a:t>
            </a:r>
          </a:p>
          <a:p>
            <a:endParaRPr lang="en-US" dirty="0"/>
          </a:p>
          <a:p>
            <a:r>
              <a:rPr lang="en-US" dirty="0"/>
              <a:t>Spoken language is the foundation for success in reading and phonics and poor language skills at age 5 affects reading and numeracy at age 11.</a:t>
            </a:r>
          </a:p>
          <a:p>
            <a:endParaRPr lang="en-US" dirty="0"/>
          </a:p>
          <a:p>
            <a:r>
              <a:rPr lang="en-US" dirty="0"/>
              <a:t>Getting it right in Reception is the beginning but just as language skills don't stop developing at age 5, neither should support for the development of language skills stop in Reception.</a:t>
            </a:r>
          </a:p>
          <a:p>
            <a:endParaRPr lang="en-US" dirty="0"/>
          </a:p>
          <a:p>
            <a:r>
              <a:rPr lang="en-US" dirty="0"/>
              <a:t>Whilst throughout the sessions we will discuss principles of language development from reception age, we will also highlight how these apply across KS1 and beyond.</a:t>
            </a:r>
            <a:endParaRPr lang="en-GB" dirty="0"/>
          </a:p>
        </p:txBody>
      </p:sp>
      <p:sp>
        <p:nvSpPr>
          <p:cNvPr id="4" name="Slide Number Placeholder 3"/>
          <p:cNvSpPr>
            <a:spLocks noGrp="1"/>
          </p:cNvSpPr>
          <p:nvPr>
            <p:ph type="sldNum" sz="quarter" idx="5"/>
          </p:nvPr>
        </p:nvSpPr>
        <p:spPr/>
        <p:txBody>
          <a:bodyPr/>
          <a:lstStyle/>
          <a:p>
            <a:fld id="{378319CD-4374-4153-8E8A-EB00303E77D0}" type="slidenum">
              <a:rPr lang="en-GB" smtClean="0"/>
              <a:t>1</a:t>
            </a:fld>
            <a:endParaRPr lang="en-GB"/>
          </a:p>
        </p:txBody>
      </p:sp>
    </p:spTree>
    <p:extLst>
      <p:ext uri="{BB962C8B-B14F-4D97-AF65-F5344CB8AC3E}">
        <p14:creationId xmlns:p14="http://schemas.microsoft.com/office/powerpoint/2010/main" val="1022300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SALLY ANNE</a:t>
            </a:r>
          </a:p>
          <a:p>
            <a:endParaRPr lang="en-GB" sz="1200" dirty="0"/>
          </a:p>
          <a:p>
            <a:r>
              <a:rPr lang="en-GB" sz="1200" dirty="0"/>
              <a:t>Language at age 5 is the single most important factor in influencing </a:t>
            </a:r>
            <a:r>
              <a:rPr lang="en-GB" sz="1200" b="1" dirty="0"/>
              <a:t>literacy</a:t>
            </a:r>
            <a:r>
              <a:rPr lang="en-GB" sz="1200" dirty="0"/>
              <a:t> levels at age 11. In fact, with poor early language at age five you are </a:t>
            </a:r>
            <a:r>
              <a:rPr lang="en-GB" sz="1200" b="1" dirty="0"/>
              <a:t>four times more likely to struggle with reading </a:t>
            </a:r>
            <a:r>
              <a:rPr lang="en-GB" sz="1200" dirty="0"/>
              <a:t>at age 11.</a:t>
            </a:r>
          </a:p>
          <a:p>
            <a:endParaRPr lang="en-GB" sz="1200" dirty="0"/>
          </a:p>
          <a:p>
            <a:r>
              <a:rPr lang="en-GB" sz="1200" b="1" dirty="0"/>
              <a:t>Vocabulary</a:t>
            </a:r>
            <a:r>
              <a:rPr lang="en-GB" sz="1200" dirty="0"/>
              <a:t> at age five is a strong predictor of the </a:t>
            </a:r>
            <a:r>
              <a:rPr lang="en-GB" sz="1200" b="1" dirty="0"/>
              <a:t>qualifications</a:t>
            </a:r>
            <a:r>
              <a:rPr lang="en-GB" sz="1200" dirty="0"/>
              <a:t> achieved at school leaving age and beyond. </a:t>
            </a:r>
          </a:p>
          <a:p>
            <a:endParaRPr lang="en-GB" sz="1200" dirty="0"/>
          </a:p>
          <a:p>
            <a:r>
              <a:rPr lang="en-GB" sz="1200" dirty="0"/>
              <a:t>Spoken language is a </a:t>
            </a:r>
            <a:r>
              <a:rPr lang="en-GB" sz="1200" b="1" dirty="0"/>
              <a:t>key component in all learning</a:t>
            </a:r>
          </a:p>
          <a:p>
            <a:endParaRPr lang="en-GB" sz="1200" dirty="0"/>
          </a:p>
          <a:p>
            <a:r>
              <a:rPr lang="en-GB" sz="1200" dirty="0"/>
              <a:t>The most important factor in reaching the expected levels in English and maths at seven is children’s language skills at age five.</a:t>
            </a:r>
          </a:p>
          <a:p>
            <a:endParaRPr lang="en-GB" sz="1200" dirty="0"/>
          </a:p>
          <a:p>
            <a:r>
              <a:rPr lang="en-GB" sz="1200" dirty="0"/>
              <a:t>Children who are behind in language development at age 5 are </a:t>
            </a:r>
            <a:r>
              <a:rPr lang="en-GB" sz="1200" b="1" dirty="0"/>
              <a:t>six times less likely to reach the expected standard in English</a:t>
            </a:r>
            <a:r>
              <a:rPr lang="en-GB" sz="1200" dirty="0"/>
              <a:t> at age 11, and </a:t>
            </a:r>
            <a:r>
              <a:rPr lang="en-GB" sz="1200" b="1" dirty="0"/>
              <a:t>eleven times less likely to achieve the expected level in maths</a:t>
            </a:r>
            <a:r>
              <a:rPr lang="en-GB" sz="1200" dirty="0"/>
              <a:t> </a:t>
            </a:r>
          </a:p>
          <a:p>
            <a:r>
              <a:rPr lang="en-GB" sz="1200" dirty="0"/>
              <a:t>Language ability at ages three and four predicts later reading comprehension through secondary school.</a:t>
            </a:r>
          </a:p>
          <a:p>
            <a:endParaRPr lang="en-GB" dirty="0"/>
          </a:p>
          <a:p>
            <a:pPr marL="0" indent="0">
              <a:buNone/>
            </a:pPr>
            <a:r>
              <a:rPr lang="en-GB" b="1" u="sng" dirty="0"/>
              <a:t>Employment</a:t>
            </a:r>
          </a:p>
          <a:p>
            <a:endParaRPr lang="en-GB" b="0" u="none" dirty="0"/>
          </a:p>
          <a:p>
            <a:r>
              <a:rPr lang="en-GB" dirty="0"/>
              <a:t>Early language skills at five are linked with </a:t>
            </a:r>
            <a:r>
              <a:rPr lang="en-GB" b="1" dirty="0"/>
              <a:t>employment outcomes </a:t>
            </a:r>
            <a:r>
              <a:rPr lang="en-GB" dirty="0"/>
              <a:t>at age 34.</a:t>
            </a:r>
          </a:p>
          <a:p>
            <a:endParaRPr lang="en-GB" dirty="0"/>
          </a:p>
        </p:txBody>
      </p:sp>
      <p:sp>
        <p:nvSpPr>
          <p:cNvPr id="4" name="Slide Number Placeholder 3"/>
          <p:cNvSpPr>
            <a:spLocks noGrp="1"/>
          </p:cNvSpPr>
          <p:nvPr>
            <p:ph type="sldNum" sz="quarter" idx="5"/>
          </p:nvPr>
        </p:nvSpPr>
        <p:spPr/>
        <p:txBody>
          <a:bodyPr/>
          <a:lstStyle/>
          <a:p>
            <a:fld id="{378319CD-4374-4153-8E8A-EB00303E77D0}" type="slidenum">
              <a:rPr lang="en-GB" smtClean="0"/>
              <a:t>2</a:t>
            </a:fld>
            <a:endParaRPr lang="en-GB"/>
          </a:p>
        </p:txBody>
      </p:sp>
    </p:spTree>
    <p:extLst>
      <p:ext uri="{BB962C8B-B14F-4D97-AF65-F5344CB8AC3E}">
        <p14:creationId xmlns:p14="http://schemas.microsoft.com/office/powerpoint/2010/main" val="12389788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NINA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1-2 mins</a:t>
            </a:r>
          </a:p>
          <a:p>
            <a:endParaRPr lang="en-GB" dirty="0">
              <a:ea typeface="Calibri"/>
              <a:cs typeface="Calibri"/>
            </a:endParaRPr>
          </a:p>
          <a:p>
            <a:r>
              <a:rPr lang="en-GB" dirty="0">
                <a:ea typeface="Calibri"/>
                <a:cs typeface="Calibri"/>
              </a:rPr>
              <a:t>During the training the session we will also signpost to sources of information on age and stages for typical language development throughout primary to give practitioners a good understanding of language development that is the bread and butter of speech and language therapists.</a:t>
            </a:r>
          </a:p>
          <a:p>
            <a:endParaRPr lang="en-GB" dirty="0">
              <a:cs typeface="Calibri"/>
            </a:endParaRPr>
          </a:p>
          <a:p>
            <a:r>
              <a:rPr lang="en-GB" dirty="0"/>
              <a:t>Explain that the participants are going to take part in reflective tasks and share ideas. Emphasise the importance of questions and no burdensome questions and to share thoughts, ideas and questions through the session and there will be feedback points throughout the training.</a:t>
            </a:r>
          </a:p>
          <a:p>
            <a:r>
              <a:rPr lang="en-GB" dirty="0"/>
              <a:t>The session looks particularly at language at different points in the younger years, what normal looks like with videos and examples and a clear structure and information of what the difference looks like in the language that children use exemplified by 3yr – 5yr – 7yr age groups. </a:t>
            </a:r>
          </a:p>
          <a:p>
            <a:endParaRPr lang="en-GB" dirty="0"/>
          </a:p>
          <a:p>
            <a:r>
              <a:rPr lang="en-GB" dirty="0"/>
              <a:t>Following sessions after this one will focus on strategies to track, assess and what to do where that normal development is not there.</a:t>
            </a:r>
          </a:p>
        </p:txBody>
      </p:sp>
      <p:sp>
        <p:nvSpPr>
          <p:cNvPr id="4" name="Slide Number Placeholder 3"/>
          <p:cNvSpPr>
            <a:spLocks noGrp="1"/>
          </p:cNvSpPr>
          <p:nvPr>
            <p:ph type="sldNum" sz="quarter" idx="5"/>
          </p:nvPr>
        </p:nvSpPr>
        <p:spPr/>
        <p:txBody>
          <a:bodyPr/>
          <a:lstStyle/>
          <a:p>
            <a:fld id="{378319CD-4374-4153-8E8A-EB00303E77D0}" type="slidenum">
              <a:rPr lang="en-GB" smtClean="0"/>
              <a:t>3</a:t>
            </a:fld>
            <a:endParaRPr lang="en-GB"/>
          </a:p>
        </p:txBody>
      </p:sp>
    </p:spTree>
    <p:extLst>
      <p:ext uri="{BB962C8B-B14F-4D97-AF65-F5344CB8AC3E}">
        <p14:creationId xmlns:p14="http://schemas.microsoft.com/office/powerpoint/2010/main" val="3365914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NINA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1-2 mins</a:t>
            </a:r>
          </a:p>
          <a:p>
            <a:endParaRPr lang="en-GB" dirty="0">
              <a:ea typeface="Calibri"/>
              <a:cs typeface="Calibri"/>
            </a:endParaRPr>
          </a:p>
          <a:p>
            <a:r>
              <a:rPr lang="en-GB" dirty="0">
                <a:ea typeface="Calibri"/>
                <a:cs typeface="Calibri"/>
              </a:rPr>
              <a:t>During the training the session we will also signpost to sources of information on age and stages for typical language development throughout primary to give practitioners a good understanding of language development that is the bread and butter of speech and language therapists.</a:t>
            </a:r>
          </a:p>
          <a:p>
            <a:endParaRPr lang="en-GB" dirty="0">
              <a:cs typeface="Calibri"/>
            </a:endParaRPr>
          </a:p>
          <a:p>
            <a:r>
              <a:rPr lang="en-GB" dirty="0"/>
              <a:t>Explain that the participants are going to take part in reflective tasks and share ideas. Emphasise the importance of questions and no burdensome questions and to share thoughts, ideas and questions through the session and there will be feedback points throughout the training.</a:t>
            </a:r>
          </a:p>
          <a:p>
            <a:r>
              <a:rPr lang="en-GB" dirty="0"/>
              <a:t>The session looks particularly at language at different points in the younger years, what normal looks like with videos and examples and a clear structure and information of what the difference looks like in the language that children use exemplified by 3yr – 5yr – 7yr age groups. </a:t>
            </a:r>
          </a:p>
          <a:p>
            <a:endParaRPr lang="en-GB" dirty="0"/>
          </a:p>
          <a:p>
            <a:r>
              <a:rPr lang="en-GB" dirty="0"/>
              <a:t>Following sessions after this one will focus on strategies to track, assess and what to do where that normal development is not there.</a:t>
            </a:r>
          </a:p>
        </p:txBody>
      </p:sp>
      <p:sp>
        <p:nvSpPr>
          <p:cNvPr id="4" name="Slide Number Placeholder 3"/>
          <p:cNvSpPr>
            <a:spLocks noGrp="1"/>
          </p:cNvSpPr>
          <p:nvPr>
            <p:ph type="sldNum" sz="quarter" idx="5"/>
          </p:nvPr>
        </p:nvSpPr>
        <p:spPr/>
        <p:txBody>
          <a:bodyPr/>
          <a:lstStyle/>
          <a:p>
            <a:fld id="{378319CD-4374-4153-8E8A-EB00303E77D0}" type="slidenum">
              <a:rPr lang="en-GB" smtClean="0"/>
              <a:t>4</a:t>
            </a:fld>
            <a:endParaRPr lang="en-GB"/>
          </a:p>
        </p:txBody>
      </p:sp>
    </p:spTree>
    <p:extLst>
      <p:ext uri="{BB962C8B-B14F-4D97-AF65-F5344CB8AC3E}">
        <p14:creationId xmlns:p14="http://schemas.microsoft.com/office/powerpoint/2010/main" val="1936199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NINA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1-2 mins</a:t>
            </a:r>
          </a:p>
          <a:p>
            <a:endParaRPr lang="en-GB" dirty="0">
              <a:ea typeface="Calibri"/>
              <a:cs typeface="Calibri"/>
            </a:endParaRPr>
          </a:p>
          <a:p>
            <a:r>
              <a:rPr lang="en-GB" dirty="0">
                <a:ea typeface="Calibri"/>
                <a:cs typeface="Calibri"/>
              </a:rPr>
              <a:t>During the training the session we will also signpost to sources of information on age and stages for typical language development throughout primary to give practitioners a good understanding of language development that is the bread and butter of speech and language therapists.</a:t>
            </a:r>
          </a:p>
          <a:p>
            <a:endParaRPr lang="en-GB" dirty="0">
              <a:cs typeface="Calibri"/>
            </a:endParaRPr>
          </a:p>
          <a:p>
            <a:r>
              <a:rPr lang="en-GB" dirty="0"/>
              <a:t>Explain that the participants are going to take part in reflective tasks and share ideas. Emphasise the importance of questions and no burdensome questions and to share thoughts, ideas and questions through the session and there will be feedback points throughout the training.</a:t>
            </a:r>
          </a:p>
          <a:p>
            <a:r>
              <a:rPr lang="en-GB" dirty="0"/>
              <a:t>The session looks particularly at language at different points in the younger years, what normal looks like with videos and examples and a clear structure and information of what the difference looks like in the language that children use exemplified by 3yr – 5yr – 7yr age groups. </a:t>
            </a:r>
          </a:p>
          <a:p>
            <a:endParaRPr lang="en-GB" dirty="0"/>
          </a:p>
          <a:p>
            <a:r>
              <a:rPr lang="en-GB" dirty="0"/>
              <a:t>Following sessions after this one will focus on strategies to track, assess and what to do where that normal development is not there.</a:t>
            </a:r>
          </a:p>
        </p:txBody>
      </p:sp>
      <p:sp>
        <p:nvSpPr>
          <p:cNvPr id="4" name="Slide Number Placeholder 3"/>
          <p:cNvSpPr>
            <a:spLocks noGrp="1"/>
          </p:cNvSpPr>
          <p:nvPr>
            <p:ph type="sldNum" sz="quarter" idx="5"/>
          </p:nvPr>
        </p:nvSpPr>
        <p:spPr/>
        <p:txBody>
          <a:bodyPr/>
          <a:lstStyle/>
          <a:p>
            <a:fld id="{378319CD-4374-4153-8E8A-EB00303E77D0}" type="slidenum">
              <a:rPr lang="en-GB" smtClean="0"/>
              <a:t>5</a:t>
            </a:fld>
            <a:endParaRPr lang="en-GB"/>
          </a:p>
        </p:txBody>
      </p:sp>
    </p:spTree>
    <p:extLst>
      <p:ext uri="{BB962C8B-B14F-4D97-AF65-F5344CB8AC3E}">
        <p14:creationId xmlns:p14="http://schemas.microsoft.com/office/powerpoint/2010/main" val="3033333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u="sng" dirty="0"/>
              <a:t>Overview of course</a:t>
            </a:r>
            <a:endParaRPr lang="en-US" dirty="0"/>
          </a:p>
          <a:p>
            <a:pPr>
              <a:defRPr/>
            </a:pPr>
            <a:endParaRPr lang="en-GB" i="1" u="sng" dirty="0"/>
          </a:p>
          <a:p>
            <a:pPr>
              <a:defRPr/>
            </a:pPr>
            <a:r>
              <a:rPr lang="en-GB" i="1" u="sng" dirty="0"/>
              <a:t>Supporting Early Language Development</a:t>
            </a:r>
            <a:r>
              <a:rPr lang="en-GB" i="1" dirty="0"/>
              <a:t> </a:t>
            </a:r>
            <a:r>
              <a:rPr lang="en-GB" dirty="0"/>
              <a:t>is a CPD programme developed by a group of English Hubs with support from Speech and Language UK (formerly I CAN)</a:t>
            </a:r>
            <a:endParaRPr lang="en-US" b="1" u="sng" dirty="0">
              <a:cs typeface="Calibri" panose="020F0502020204030204"/>
            </a:endParaRPr>
          </a:p>
          <a:p>
            <a:pPr>
              <a:defRPr/>
            </a:pPr>
            <a:endParaRPr lang="en-US" dirty="0"/>
          </a:p>
          <a:p>
            <a:pPr>
              <a:defRPr/>
            </a:pPr>
            <a:r>
              <a:rPr lang="en-GB" dirty="0"/>
              <a:t>Providing support for early language is one of the founding aims of the English hub programme. The programme has been developed as part of a project to create a more consistent medium level support (MLS) offer across the English Hub network</a:t>
            </a:r>
            <a:endParaRPr lang="en-US" dirty="0"/>
          </a:p>
          <a:p>
            <a:pPr marL="0" marR="0" lvl="0" indent="0" algn="l" defTabSz="914400">
              <a:lnSpc>
                <a:spcPct val="100000"/>
              </a:lnSpc>
              <a:spcBef>
                <a:spcPts val="0"/>
              </a:spcBef>
              <a:spcAft>
                <a:spcPts val="0"/>
              </a:spcAft>
              <a:buNone/>
              <a:tabLst/>
              <a:defRPr/>
            </a:pPr>
            <a:endParaRPr lang="en-US" dirty="0"/>
          </a:p>
          <a:p>
            <a:r>
              <a:rPr lang="en-US" dirty="0"/>
              <a:t>The CPD programme consists of 5 learning sessions, each supported by gap tasks and audits to help schools identify areas of strength and weakness, and make a sustainable plan for improved practice in this vital area:</a:t>
            </a:r>
          </a:p>
          <a:p>
            <a:r>
              <a:rPr lang="en-US" dirty="0"/>
              <a:t>1. What is language and how does it develop?</a:t>
            </a:r>
          </a:p>
          <a:p>
            <a:r>
              <a:rPr lang="en-US" dirty="0"/>
              <a:t>2. Supporting Talk in school </a:t>
            </a:r>
          </a:p>
          <a:p>
            <a:r>
              <a:rPr lang="en-US" dirty="0"/>
              <a:t>3. Teaching words and making them stick</a:t>
            </a:r>
          </a:p>
          <a:p>
            <a:r>
              <a:rPr lang="en-US" dirty="0"/>
              <a:t>4. Identifying and supporting SLCN</a:t>
            </a:r>
          </a:p>
          <a:p>
            <a:r>
              <a:rPr lang="en-US" dirty="0"/>
              <a:t>5. Making change; sustaining change </a:t>
            </a:r>
          </a:p>
          <a:p>
            <a:endParaRPr lang="en-US" dirty="0"/>
          </a:p>
          <a:p>
            <a:r>
              <a:rPr lang="en-US" dirty="0"/>
              <a:t>Following time for the implementation of the learning from these sessions, there will be a final 6th session looking at schools' progress against their action plans. </a:t>
            </a:r>
          </a:p>
          <a:p>
            <a:endParaRPr lang="en-US" dirty="0"/>
          </a:p>
          <a:p>
            <a:r>
              <a:rPr lang="en-US" dirty="0"/>
              <a:t>Spoken language is the foundation for success in reading and phonics and poor language skills at age 5 affects reading and numeracy at age 11.</a:t>
            </a:r>
          </a:p>
          <a:p>
            <a:endParaRPr lang="en-US" dirty="0"/>
          </a:p>
          <a:p>
            <a:r>
              <a:rPr lang="en-US" dirty="0"/>
              <a:t>Getting it right in Reception is the beginning but just as language skills don't stop developing at age 5, neither should support for the development of language skills stop in Reception.</a:t>
            </a:r>
          </a:p>
          <a:p>
            <a:endParaRPr lang="en-US" dirty="0"/>
          </a:p>
          <a:p>
            <a:r>
              <a:rPr lang="en-US" dirty="0"/>
              <a:t>Whilst throughout the sessions we will discuss principles of language development from reception age, we will also highlight how these apply across KS1 and beyond.</a:t>
            </a:r>
            <a:endParaRPr lang="en-GB" dirty="0"/>
          </a:p>
        </p:txBody>
      </p:sp>
      <p:sp>
        <p:nvSpPr>
          <p:cNvPr id="4" name="Slide Number Placeholder 3"/>
          <p:cNvSpPr>
            <a:spLocks noGrp="1"/>
          </p:cNvSpPr>
          <p:nvPr>
            <p:ph type="sldNum" sz="quarter" idx="5"/>
          </p:nvPr>
        </p:nvSpPr>
        <p:spPr/>
        <p:txBody>
          <a:bodyPr/>
          <a:lstStyle/>
          <a:p>
            <a:fld id="{378319CD-4374-4153-8E8A-EB00303E77D0}" type="slidenum">
              <a:rPr lang="en-GB" smtClean="0"/>
              <a:t>6</a:t>
            </a:fld>
            <a:endParaRPr lang="en-GB"/>
          </a:p>
        </p:txBody>
      </p:sp>
    </p:spTree>
    <p:extLst>
      <p:ext uri="{BB962C8B-B14F-4D97-AF65-F5344CB8AC3E}">
        <p14:creationId xmlns:p14="http://schemas.microsoft.com/office/powerpoint/2010/main" val="10837028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hyperlink" Target="http://2016.igem.org/Team:Kyoto/Integrated_Practices" TargetMode="Externa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2016.igem.org/Team:Kyoto/Integrated_Practices"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2016.igem.org/Team:Kyoto/Integrated_Practices"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AF965-3ACE-95DA-2E58-904241BA637C}"/>
              </a:ext>
            </a:extLst>
          </p:cNvPr>
          <p:cNvSpPr>
            <a:spLocks noGrp="1"/>
          </p:cNvSpPr>
          <p:nvPr>
            <p:ph type="ctrTitle"/>
          </p:nvPr>
        </p:nvSpPr>
        <p:spPr>
          <a:xfrm>
            <a:off x="4714041" y="1122363"/>
            <a:ext cx="7303364" cy="2387600"/>
          </a:xfrm>
        </p:spPr>
        <p:txBody>
          <a:bodyPr anchor="b">
            <a:noAutofit/>
          </a:bodyPr>
          <a:lstStyle>
            <a:lvl1pPr algn="l">
              <a:defRPr sz="5400">
                <a:latin typeface="Segoe Print" panose="02000600000000000000" pitchFamily="2" charset="0"/>
                <a:cs typeface="Cavolini" panose="03000502040302020204" pitchFamily="66"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DE2C402-DB72-7A3F-A9A0-FF839D853638}"/>
              </a:ext>
            </a:extLst>
          </p:cNvPr>
          <p:cNvSpPr>
            <a:spLocks noGrp="1"/>
          </p:cNvSpPr>
          <p:nvPr>
            <p:ph type="subTitle" idx="1"/>
          </p:nvPr>
        </p:nvSpPr>
        <p:spPr>
          <a:xfrm>
            <a:off x="4714041" y="3602038"/>
            <a:ext cx="7303363" cy="1655762"/>
          </a:xfrm>
        </p:spPr>
        <p:txBody>
          <a:bodyPr/>
          <a:lstStyle>
            <a:lvl1pPr marL="0" indent="0" algn="l">
              <a:buNone/>
              <a:defRPr sz="2400">
                <a:latin typeface="Calibri Light" panose="020F0302020204030204" pitchFamily="34" charset="0"/>
                <a:cs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7" name="Picture Placeholder 6">
            <a:extLst>
              <a:ext uri="{FF2B5EF4-FFF2-40B4-BE49-F238E27FC236}">
                <a16:creationId xmlns:a16="http://schemas.microsoft.com/office/drawing/2014/main" id="{2E1A7528-5022-854E-84F4-7292135CCA7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3678" r="3522"/>
          <a:stretch/>
        </p:blipFill>
        <p:spPr>
          <a:xfrm>
            <a:off x="0" y="-1"/>
            <a:ext cx="4714041" cy="5948039"/>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spTree>
    <p:extLst>
      <p:ext uri="{BB962C8B-B14F-4D97-AF65-F5344CB8AC3E}">
        <p14:creationId xmlns:p14="http://schemas.microsoft.com/office/powerpoint/2010/main" val="3498292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4038600" y="136525"/>
            <a:ext cx="6440714" cy="1325563"/>
          </a:xfrm>
        </p:spPr>
        <p:txBody>
          <a:bodyPr anchor="ctr"/>
          <a:lstStyle>
            <a:lvl1pPr algn="r">
              <a:defRPr/>
            </a:lvl1pPr>
          </a:lstStyle>
          <a:p>
            <a:r>
              <a:rPr lang="en-US"/>
              <a:t>Activity Title</a:t>
            </a:r>
            <a:endParaRPr lang="en-GB"/>
          </a:p>
        </p:txBody>
      </p:sp>
      <p:sp>
        <p:nvSpPr>
          <p:cNvPr id="3" name="Content Placeholder 2">
            <a:extLst>
              <a:ext uri="{FF2B5EF4-FFF2-40B4-BE49-F238E27FC236}">
                <a16:creationId xmlns:a16="http://schemas.microsoft.com/office/drawing/2014/main" id="{FA02D0EB-1BDC-47F5-F3DA-5F9BC5E100C6}"/>
              </a:ext>
            </a:extLst>
          </p:cNvPr>
          <p:cNvSpPr>
            <a:spLocks noGrp="1"/>
          </p:cNvSpPr>
          <p:nvPr>
            <p:ph idx="1"/>
          </p:nvPr>
        </p:nvSpPr>
        <p:spPr>
          <a:xfrm>
            <a:off x="333829" y="2496457"/>
            <a:ext cx="8040913" cy="36805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84" b="1484"/>
          <a:stretch/>
        </p:blipFill>
        <p:spPr>
          <a:xfrm>
            <a:off x="-9136" y="1"/>
            <a:ext cx="3478051" cy="2387582"/>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9" name="Picture Placeholder 8">
            <a:extLst>
              <a:ext uri="{FF2B5EF4-FFF2-40B4-BE49-F238E27FC236}">
                <a16:creationId xmlns:a16="http://schemas.microsoft.com/office/drawing/2014/main" id="{7223B300-A96C-D401-1CFB-2C66754A0A4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l="4934" r="4934"/>
          <a:stretch/>
        </p:blipFill>
        <p:spPr>
          <a:xfrm>
            <a:off x="9210561" y="3958118"/>
            <a:ext cx="2827794" cy="2218844"/>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pic>
      <p:pic>
        <p:nvPicPr>
          <p:cNvPr id="1026" name="Picture 2" descr="See the source image">
            <a:extLst>
              <a:ext uri="{FF2B5EF4-FFF2-40B4-BE49-F238E27FC236}">
                <a16:creationId xmlns:a16="http://schemas.microsoft.com/office/drawing/2014/main" id="{BBFF4652-B57D-4256-39A9-D566F71FCCC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712792" y="136525"/>
            <a:ext cx="1325563"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532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4038599" y="136525"/>
            <a:ext cx="8040913" cy="1325563"/>
          </a:xfrm>
        </p:spPr>
        <p:txBody>
          <a:bodyPr anchor="ctr"/>
          <a:lstStyle>
            <a:lvl1pPr algn="r">
              <a:defRPr/>
            </a:lvl1pPr>
          </a:lstStyle>
          <a:p>
            <a:r>
              <a:rPr lang="en-US"/>
              <a:t>Activity Title</a:t>
            </a:r>
            <a:endParaRPr lang="en-GB"/>
          </a:p>
        </p:txBody>
      </p:sp>
      <p:sp>
        <p:nvSpPr>
          <p:cNvPr id="3" name="Content Placeholder 2">
            <a:extLst>
              <a:ext uri="{FF2B5EF4-FFF2-40B4-BE49-F238E27FC236}">
                <a16:creationId xmlns:a16="http://schemas.microsoft.com/office/drawing/2014/main" id="{FA02D0EB-1BDC-47F5-F3DA-5F9BC5E100C6}"/>
              </a:ext>
            </a:extLst>
          </p:cNvPr>
          <p:cNvSpPr>
            <a:spLocks noGrp="1"/>
          </p:cNvSpPr>
          <p:nvPr>
            <p:ph idx="1"/>
          </p:nvPr>
        </p:nvSpPr>
        <p:spPr>
          <a:xfrm>
            <a:off x="333829" y="2496457"/>
            <a:ext cx="8040913" cy="36805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84" b="1484"/>
          <a:stretch/>
        </p:blipFill>
        <p:spPr>
          <a:xfrm>
            <a:off x="-9136" y="1"/>
            <a:ext cx="3478051" cy="2387582"/>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9" name="Picture Placeholder 8">
            <a:extLst>
              <a:ext uri="{FF2B5EF4-FFF2-40B4-BE49-F238E27FC236}">
                <a16:creationId xmlns:a16="http://schemas.microsoft.com/office/drawing/2014/main" id="{7223B300-A96C-D401-1CFB-2C66754A0A4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l="4934" r="4934"/>
          <a:stretch/>
        </p:blipFill>
        <p:spPr>
          <a:xfrm>
            <a:off x="9210561" y="3958118"/>
            <a:ext cx="2827794" cy="2218844"/>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pic>
    </p:spTree>
    <p:extLst>
      <p:ext uri="{BB962C8B-B14F-4D97-AF65-F5344CB8AC3E}">
        <p14:creationId xmlns:p14="http://schemas.microsoft.com/office/powerpoint/2010/main" val="3605013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2875642" y="136524"/>
            <a:ext cx="7716157" cy="1325563"/>
          </a:xfrm>
        </p:spPr>
        <p:txBody>
          <a:bodyPr anchor="ctr"/>
          <a:lstStyle>
            <a:lvl1pPr algn="r">
              <a:defRPr/>
            </a:lvl1pPr>
          </a:lstStyle>
          <a:p>
            <a:r>
              <a:rPr lang="en-US"/>
              <a:t>Activity Title</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84" b="1484"/>
          <a:stretch/>
        </p:blipFill>
        <p:spPr>
          <a:xfrm>
            <a:off x="-9135" y="1"/>
            <a:ext cx="2803136" cy="1924272"/>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6" name="Picture 2" descr="See the source image">
            <a:extLst>
              <a:ext uri="{FF2B5EF4-FFF2-40B4-BE49-F238E27FC236}">
                <a16:creationId xmlns:a16="http://schemas.microsoft.com/office/drawing/2014/main" id="{4DAC0B2F-366D-77EA-FB52-4FBBC932FA2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712792" y="136525"/>
            <a:ext cx="1325563"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435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4038600" y="136525"/>
            <a:ext cx="6440714" cy="1325563"/>
          </a:xfrm>
        </p:spPr>
        <p:txBody>
          <a:bodyPr anchor="ctr"/>
          <a:lstStyle>
            <a:lvl1pPr algn="r">
              <a:defRPr sz="4000"/>
            </a:lvl1pPr>
          </a:lstStyle>
          <a:p>
            <a:r>
              <a:rPr lang="en-GB"/>
              <a:t>Discussion Outcome</a:t>
            </a:r>
          </a:p>
        </p:txBody>
      </p:sp>
      <p:sp>
        <p:nvSpPr>
          <p:cNvPr id="3" name="Content Placeholder 2">
            <a:extLst>
              <a:ext uri="{FF2B5EF4-FFF2-40B4-BE49-F238E27FC236}">
                <a16:creationId xmlns:a16="http://schemas.microsoft.com/office/drawing/2014/main" id="{FA02D0EB-1BDC-47F5-F3DA-5F9BC5E100C6}"/>
              </a:ext>
            </a:extLst>
          </p:cNvPr>
          <p:cNvSpPr>
            <a:spLocks noGrp="1"/>
          </p:cNvSpPr>
          <p:nvPr>
            <p:ph idx="1"/>
          </p:nvPr>
        </p:nvSpPr>
        <p:spPr>
          <a:xfrm>
            <a:off x="4038600" y="1712685"/>
            <a:ext cx="7999755" cy="5008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334" r="4282"/>
          <a:stretch/>
        </p:blipFill>
        <p:spPr>
          <a:xfrm>
            <a:off x="-9136" y="0"/>
            <a:ext cx="3826394" cy="5878285"/>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4" name="Picture 3" descr="Icon&#10;&#10;Description automatically generated">
            <a:extLst>
              <a:ext uri="{FF2B5EF4-FFF2-40B4-BE49-F238E27FC236}">
                <a16:creationId xmlns:a16="http://schemas.microsoft.com/office/drawing/2014/main" id="{5091B3E7-125F-F55C-390D-8191D3EF2747}"/>
              </a:ext>
            </a:extLst>
          </p:cNvPr>
          <p:cNvPicPr>
            <a:picLocks noChangeAspect="1"/>
          </p:cNvPicPr>
          <p:nvPr userDrawn="1"/>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555234" y="136525"/>
            <a:ext cx="1483121" cy="1169761"/>
          </a:xfrm>
          <a:prstGeom prst="rect">
            <a:avLst/>
          </a:prstGeom>
        </p:spPr>
      </p:pic>
    </p:spTree>
    <p:extLst>
      <p:ext uri="{BB962C8B-B14F-4D97-AF65-F5344CB8AC3E}">
        <p14:creationId xmlns:p14="http://schemas.microsoft.com/office/powerpoint/2010/main" val="3542707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7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5597641" y="136525"/>
            <a:ext cx="6440714" cy="1325563"/>
          </a:xfrm>
        </p:spPr>
        <p:txBody>
          <a:bodyPr anchor="ctr"/>
          <a:lstStyle>
            <a:lvl1pPr algn="r">
              <a:defRPr sz="4000"/>
            </a:lvl1pPr>
          </a:lstStyle>
          <a:p>
            <a:r>
              <a:rPr lang="en-GB"/>
              <a:t>Discussion Outcome</a:t>
            </a:r>
          </a:p>
        </p:txBody>
      </p:sp>
      <p:sp>
        <p:nvSpPr>
          <p:cNvPr id="3" name="Content Placeholder 2">
            <a:extLst>
              <a:ext uri="{FF2B5EF4-FFF2-40B4-BE49-F238E27FC236}">
                <a16:creationId xmlns:a16="http://schemas.microsoft.com/office/drawing/2014/main" id="{FA02D0EB-1BDC-47F5-F3DA-5F9BC5E100C6}"/>
              </a:ext>
            </a:extLst>
          </p:cNvPr>
          <p:cNvSpPr>
            <a:spLocks noGrp="1"/>
          </p:cNvSpPr>
          <p:nvPr>
            <p:ph idx="1"/>
          </p:nvPr>
        </p:nvSpPr>
        <p:spPr>
          <a:xfrm>
            <a:off x="4038600" y="1712685"/>
            <a:ext cx="7999755" cy="5008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334" r="4282"/>
          <a:stretch/>
        </p:blipFill>
        <p:spPr>
          <a:xfrm>
            <a:off x="-9136" y="0"/>
            <a:ext cx="3826394" cy="5878285"/>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spTree>
    <p:extLst>
      <p:ext uri="{BB962C8B-B14F-4D97-AF65-F5344CB8AC3E}">
        <p14:creationId xmlns:p14="http://schemas.microsoft.com/office/powerpoint/2010/main" val="3165468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4038600" y="136525"/>
            <a:ext cx="6440714" cy="1325563"/>
          </a:xfrm>
        </p:spPr>
        <p:txBody>
          <a:bodyPr anchor="ctr"/>
          <a:lstStyle>
            <a:lvl1pPr algn="r">
              <a:defRPr/>
            </a:lvl1pPr>
          </a:lstStyle>
          <a:p>
            <a:r>
              <a:rPr lang="en-US"/>
              <a:t>Sorting Activity</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84" b="1484"/>
          <a:stretch/>
        </p:blipFill>
        <p:spPr>
          <a:xfrm>
            <a:off x="-9136" y="1"/>
            <a:ext cx="3478051" cy="2387582"/>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1026" name="Picture 2" descr="See the source image">
            <a:extLst>
              <a:ext uri="{FF2B5EF4-FFF2-40B4-BE49-F238E27FC236}">
                <a16:creationId xmlns:a16="http://schemas.microsoft.com/office/drawing/2014/main" id="{BBFF4652-B57D-4256-39A9-D566F71FCCC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712792" y="136525"/>
            <a:ext cx="1325563" cy="132556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Shape, rectangle&#10;&#10;Description automatically generated">
            <a:extLst>
              <a:ext uri="{FF2B5EF4-FFF2-40B4-BE49-F238E27FC236}">
                <a16:creationId xmlns:a16="http://schemas.microsoft.com/office/drawing/2014/main" id="{B05690D7-2630-CF84-99CD-F1D15B31E56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86400" y="4818743"/>
            <a:ext cx="6705600" cy="1436914"/>
          </a:xfrm>
          <a:prstGeom prst="rect">
            <a:avLst/>
          </a:prstGeom>
        </p:spPr>
      </p:pic>
      <p:sp>
        <p:nvSpPr>
          <p:cNvPr id="10" name="Text Placeholder 2">
            <a:extLst>
              <a:ext uri="{FF2B5EF4-FFF2-40B4-BE49-F238E27FC236}">
                <a16:creationId xmlns:a16="http://schemas.microsoft.com/office/drawing/2014/main" id="{574A167B-161C-76D5-017B-0B30CC002552}"/>
              </a:ext>
            </a:extLst>
          </p:cNvPr>
          <p:cNvSpPr>
            <a:spLocks noGrp="1"/>
          </p:cNvSpPr>
          <p:nvPr>
            <p:ph type="body" idx="1" hasCustomPrompt="1"/>
          </p:nvPr>
        </p:nvSpPr>
        <p:spPr>
          <a:xfrm>
            <a:off x="6926568" y="5246647"/>
            <a:ext cx="3825263" cy="581106"/>
          </a:xfrm>
        </p:spPr>
        <p:txBody>
          <a:bodyPr anchor="ctr">
            <a:noAutofit/>
          </a:bodyPr>
          <a:lstStyle>
            <a:lvl1pPr marL="0" indent="0" algn="ctr">
              <a:buNone/>
              <a:defRPr sz="3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TEXT</a:t>
            </a:r>
          </a:p>
        </p:txBody>
      </p:sp>
    </p:spTree>
    <p:extLst>
      <p:ext uri="{BB962C8B-B14F-4D97-AF65-F5344CB8AC3E}">
        <p14:creationId xmlns:p14="http://schemas.microsoft.com/office/powerpoint/2010/main" val="422739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5502730" y="5778500"/>
            <a:ext cx="6440714" cy="1017588"/>
          </a:xfrm>
        </p:spPr>
        <p:txBody>
          <a:bodyPr anchor="ctr"/>
          <a:lstStyle>
            <a:lvl1pPr algn="r">
              <a:defRPr/>
            </a:lvl1pPr>
          </a:lstStyle>
          <a:p>
            <a:r>
              <a:rPr lang="en-US"/>
              <a:t>Sorting Activity</a:t>
            </a:r>
            <a:endParaRPr lang="en-GB"/>
          </a:p>
        </p:txBody>
      </p:sp>
      <p:pic>
        <p:nvPicPr>
          <p:cNvPr id="7" name="Picture Placeholder 6">
            <a:extLst>
              <a:ext uri="{FF2B5EF4-FFF2-40B4-BE49-F238E27FC236}">
                <a16:creationId xmlns:a16="http://schemas.microsoft.com/office/drawing/2014/main" id="{C30957A5-FD53-E214-DA82-BF822AF2F1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484" b="1484"/>
          <a:stretch/>
        </p:blipFill>
        <p:spPr>
          <a:xfrm>
            <a:off x="0" y="0"/>
            <a:ext cx="7061200" cy="560070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sp>
        <p:nvSpPr>
          <p:cNvPr id="3" name="Content Placeholder 2">
            <a:extLst>
              <a:ext uri="{FF2B5EF4-FFF2-40B4-BE49-F238E27FC236}">
                <a16:creationId xmlns:a16="http://schemas.microsoft.com/office/drawing/2014/main" id="{391AB113-6FFA-EF2C-C728-17869AD6C1F7}"/>
              </a:ext>
            </a:extLst>
          </p:cNvPr>
          <p:cNvSpPr>
            <a:spLocks noGrp="1"/>
          </p:cNvSpPr>
          <p:nvPr>
            <p:ph idx="1"/>
          </p:nvPr>
        </p:nvSpPr>
        <p:spPr>
          <a:xfrm>
            <a:off x="7454901" y="165101"/>
            <a:ext cx="4488544" cy="5435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8109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275772" y="440899"/>
            <a:ext cx="6574970" cy="5030988"/>
          </a:xfrm>
        </p:spPr>
        <p:txBody>
          <a:bodyPr anchor="ctr"/>
          <a:lstStyle>
            <a:lvl1pPr algn="l">
              <a:defRPr/>
            </a:lvl1pPr>
          </a:lstStyle>
          <a:p>
            <a:r>
              <a:rPr lang="en-US"/>
              <a:t>Discussion question</a:t>
            </a:r>
            <a:endParaRPr lang="en-GB"/>
          </a:p>
        </p:txBody>
      </p:sp>
      <p:pic>
        <p:nvPicPr>
          <p:cNvPr id="4" name="Picture 3" descr="Icon&#10;&#10;Description automatically generated">
            <a:extLst>
              <a:ext uri="{FF2B5EF4-FFF2-40B4-BE49-F238E27FC236}">
                <a16:creationId xmlns:a16="http://schemas.microsoft.com/office/drawing/2014/main" id="{FA65A28F-1B04-8885-14D0-78730DB361E5}"/>
              </a:ext>
            </a:extLst>
          </p:cNvPr>
          <p:cNvPicPr>
            <a:picLocks noChangeAspect="1"/>
          </p:cNvPicPr>
          <p:nvPr userDrawn="1"/>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56424" y="2960915"/>
            <a:ext cx="5014662" cy="3955142"/>
          </a:xfrm>
          <a:prstGeom prst="rect">
            <a:avLst/>
          </a:prstGeom>
        </p:spPr>
      </p:pic>
    </p:spTree>
    <p:extLst>
      <p:ext uri="{BB962C8B-B14F-4D97-AF65-F5344CB8AC3E}">
        <p14:creationId xmlns:p14="http://schemas.microsoft.com/office/powerpoint/2010/main" val="3976347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B3D0E-A00E-BEE2-F3CC-EE324FF3E387}"/>
              </a:ext>
            </a:extLst>
          </p:cNvPr>
          <p:cNvSpPr>
            <a:spLocks noGrp="1"/>
          </p:cNvSpPr>
          <p:nvPr>
            <p:ph type="title" hasCustomPrompt="1"/>
          </p:nvPr>
        </p:nvSpPr>
        <p:spPr>
          <a:xfrm>
            <a:off x="275771" y="1306285"/>
            <a:ext cx="11495313" cy="1233715"/>
          </a:xfrm>
        </p:spPr>
        <p:txBody>
          <a:bodyPr anchor="ctr"/>
          <a:lstStyle>
            <a:lvl1pPr algn="ctr">
              <a:defRPr/>
            </a:lvl1pPr>
          </a:lstStyle>
          <a:p>
            <a:r>
              <a:rPr lang="en-US"/>
              <a:t>Discussion question</a:t>
            </a:r>
            <a:endParaRPr lang="en-GB"/>
          </a:p>
        </p:txBody>
      </p:sp>
      <p:pic>
        <p:nvPicPr>
          <p:cNvPr id="4" name="Picture 3" descr="Icon&#10;&#10;Description automatically generated">
            <a:extLst>
              <a:ext uri="{FF2B5EF4-FFF2-40B4-BE49-F238E27FC236}">
                <a16:creationId xmlns:a16="http://schemas.microsoft.com/office/drawing/2014/main" id="{FA65A28F-1B04-8885-14D0-78730DB361E5}"/>
              </a:ext>
            </a:extLst>
          </p:cNvPr>
          <p:cNvPicPr>
            <a:picLocks noChangeAspect="1"/>
          </p:cNvPicPr>
          <p:nvPr userDrawn="1"/>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872702" y="4630057"/>
            <a:ext cx="2898383" cy="2286000"/>
          </a:xfrm>
          <a:prstGeom prst="rect">
            <a:avLst/>
          </a:prstGeom>
        </p:spPr>
      </p:pic>
      <p:sp>
        <p:nvSpPr>
          <p:cNvPr id="5" name="Text Placeholder 2">
            <a:extLst>
              <a:ext uri="{FF2B5EF4-FFF2-40B4-BE49-F238E27FC236}">
                <a16:creationId xmlns:a16="http://schemas.microsoft.com/office/drawing/2014/main" id="{95DB8EA4-C706-F06F-78EA-49030F6B126B}"/>
              </a:ext>
            </a:extLst>
          </p:cNvPr>
          <p:cNvSpPr>
            <a:spLocks noGrp="1"/>
          </p:cNvSpPr>
          <p:nvPr>
            <p:ph type="body" idx="1" hasCustomPrompt="1"/>
          </p:nvPr>
        </p:nvSpPr>
        <p:spPr>
          <a:xfrm>
            <a:off x="1193425" y="3395808"/>
            <a:ext cx="3825263" cy="581106"/>
          </a:xfrm>
        </p:spPr>
        <p:txBody>
          <a:bodyPr anchor="ctr">
            <a:noAutofit/>
          </a:bodyPr>
          <a:lstStyle>
            <a:lvl1pPr marL="0" indent="0" algn="ctr">
              <a:buNone/>
              <a:defRPr sz="3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TEXT</a:t>
            </a:r>
          </a:p>
        </p:txBody>
      </p:sp>
    </p:spTree>
    <p:extLst>
      <p:ext uri="{BB962C8B-B14F-4D97-AF65-F5344CB8AC3E}">
        <p14:creationId xmlns:p14="http://schemas.microsoft.com/office/powerpoint/2010/main" val="3020162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12AA1-1766-B7B7-A4CD-8F915332626F}"/>
              </a:ext>
            </a:extLst>
          </p:cNvPr>
          <p:cNvSpPr>
            <a:spLocks noGrp="1"/>
          </p:cNvSpPr>
          <p:nvPr>
            <p:ph type="title" hasCustomPrompt="1"/>
          </p:nvPr>
        </p:nvSpPr>
        <p:spPr>
          <a:xfrm>
            <a:off x="254260" y="329855"/>
            <a:ext cx="7107464" cy="4866259"/>
          </a:xfrm>
        </p:spPr>
        <p:txBody>
          <a:bodyPr anchor="b"/>
          <a:lstStyle>
            <a:lvl1pPr>
              <a:lnSpc>
                <a:spcPct val="150000"/>
              </a:lnSpc>
              <a:defRPr sz="3600"/>
            </a:lvl1pPr>
          </a:lstStyle>
          <a:p>
            <a:r>
              <a:rPr lang="en-US"/>
              <a:t>“Quote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 </a:t>
            </a:r>
            <a:r>
              <a:rPr lang="en-US" err="1"/>
              <a:t>Quote</a:t>
            </a:r>
            <a:r>
              <a:rPr lang="en-US"/>
              <a:t>”</a:t>
            </a:r>
            <a:endParaRPr lang="en-GB"/>
          </a:p>
        </p:txBody>
      </p:sp>
      <p:sp>
        <p:nvSpPr>
          <p:cNvPr id="3" name="Text Placeholder 2">
            <a:extLst>
              <a:ext uri="{FF2B5EF4-FFF2-40B4-BE49-F238E27FC236}">
                <a16:creationId xmlns:a16="http://schemas.microsoft.com/office/drawing/2014/main" id="{699D453E-BB8A-D899-A5B9-EF38919EFF05}"/>
              </a:ext>
            </a:extLst>
          </p:cNvPr>
          <p:cNvSpPr>
            <a:spLocks noGrp="1"/>
          </p:cNvSpPr>
          <p:nvPr>
            <p:ph type="body" idx="1" hasCustomPrompt="1"/>
          </p:nvPr>
        </p:nvSpPr>
        <p:spPr>
          <a:xfrm>
            <a:off x="5307433" y="5892801"/>
            <a:ext cx="6630307" cy="672538"/>
          </a:xfrm>
        </p:spPr>
        <p:txBody>
          <a:bodyPr anchor="ctr">
            <a:noAutofit/>
          </a:bodyPr>
          <a:lstStyle>
            <a:lvl1pPr marL="0" indent="0">
              <a:buNone/>
              <a:defRPr sz="32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Who said it…</a:t>
            </a:r>
          </a:p>
        </p:txBody>
      </p:sp>
      <p:pic>
        <p:nvPicPr>
          <p:cNvPr id="9" name="Picture Placeholder 8">
            <a:extLst>
              <a:ext uri="{FF2B5EF4-FFF2-40B4-BE49-F238E27FC236}">
                <a16:creationId xmlns:a16="http://schemas.microsoft.com/office/drawing/2014/main" id="{3D1262DE-585F-B3DB-C3B4-686F00A7E8B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4921" r="4921"/>
          <a:stretch/>
        </p:blipFill>
        <p:spPr>
          <a:xfrm>
            <a:off x="6996256" y="329855"/>
            <a:ext cx="4941484" cy="3877363"/>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a:solidFill>
            <a:schemeClr val="bg1"/>
          </a:solidFill>
          <a:effectLst>
            <a:softEdge rad="0"/>
          </a:effectLst>
        </p:spPr>
      </p:pic>
    </p:spTree>
    <p:extLst>
      <p:ext uri="{BB962C8B-B14F-4D97-AF65-F5344CB8AC3E}">
        <p14:creationId xmlns:p14="http://schemas.microsoft.com/office/powerpoint/2010/main" val="2198920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FAF90-471B-8194-45E3-7097A42C18F7}"/>
              </a:ext>
            </a:extLst>
          </p:cNvPr>
          <p:cNvSpPr>
            <a:spLocks noGrp="1"/>
          </p:cNvSpPr>
          <p:nvPr>
            <p:ph type="title"/>
          </p:nvPr>
        </p:nvSpPr>
        <p:spPr/>
        <p:txBody>
          <a:bodyPr/>
          <a:lstStyle/>
          <a:p>
            <a:r>
              <a:rPr lang="en-US"/>
              <a:t>Click to edit Master title style</a:t>
            </a:r>
            <a:endParaRPr lang="en-GB"/>
          </a:p>
        </p:txBody>
      </p:sp>
      <p:sp>
        <p:nvSpPr>
          <p:cNvPr id="6" name="Footer Placeholder 4">
            <a:extLst>
              <a:ext uri="{FF2B5EF4-FFF2-40B4-BE49-F238E27FC236}">
                <a16:creationId xmlns:a16="http://schemas.microsoft.com/office/drawing/2014/main" id="{D3AE66E0-64C7-7F0A-0334-172E30B87CD3}"/>
              </a:ext>
            </a:extLst>
          </p:cNvPr>
          <p:cNvSpPr>
            <a:spLocks noGrp="1"/>
          </p:cNvSpPr>
          <p:nvPr>
            <p:ph type="ftr" sz="quarter" idx="3"/>
          </p:nvPr>
        </p:nvSpPr>
        <p:spPr>
          <a:xfrm>
            <a:off x="4038600" y="6356350"/>
            <a:ext cx="41148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Early Language Training Course</a:t>
            </a:r>
          </a:p>
        </p:txBody>
      </p:sp>
      <p:sp>
        <p:nvSpPr>
          <p:cNvPr id="7" name="Slide Number Placeholder 5">
            <a:extLst>
              <a:ext uri="{FF2B5EF4-FFF2-40B4-BE49-F238E27FC236}">
                <a16:creationId xmlns:a16="http://schemas.microsoft.com/office/drawing/2014/main" id="{DBE36571-61AB-60B9-A176-2AA1E6138E42}"/>
              </a:ext>
            </a:extLst>
          </p:cNvPr>
          <p:cNvSpPr>
            <a:spLocks noGrp="1"/>
          </p:cNvSpPr>
          <p:nvPr>
            <p:ph type="sldNum" sz="quarter" idx="4"/>
          </p:nvPr>
        </p:nvSpPr>
        <p:spPr>
          <a:xfrm>
            <a:off x="8610600" y="6356350"/>
            <a:ext cx="27432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Session 1</a:t>
            </a:r>
          </a:p>
        </p:txBody>
      </p:sp>
    </p:spTree>
    <p:extLst>
      <p:ext uri="{BB962C8B-B14F-4D97-AF65-F5344CB8AC3E}">
        <p14:creationId xmlns:p14="http://schemas.microsoft.com/office/powerpoint/2010/main" val="25717080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CEB96A6-BDDE-740F-7529-1077B6916CAE}"/>
              </a:ext>
            </a:extLst>
          </p:cNvPr>
          <p:cNvSpPr>
            <a:spLocks noGrp="1"/>
          </p:cNvSpPr>
          <p:nvPr>
            <p:ph type="ftr" sz="quarter" idx="3"/>
          </p:nvPr>
        </p:nvSpPr>
        <p:spPr>
          <a:xfrm>
            <a:off x="4038600" y="6356350"/>
            <a:ext cx="41148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Early Language Training Course</a:t>
            </a:r>
          </a:p>
        </p:txBody>
      </p:sp>
      <p:sp>
        <p:nvSpPr>
          <p:cNvPr id="6" name="Slide Number Placeholder 5">
            <a:extLst>
              <a:ext uri="{FF2B5EF4-FFF2-40B4-BE49-F238E27FC236}">
                <a16:creationId xmlns:a16="http://schemas.microsoft.com/office/drawing/2014/main" id="{E4D7E77B-A67B-624C-A5BA-42344DE16E1C}"/>
              </a:ext>
            </a:extLst>
          </p:cNvPr>
          <p:cNvSpPr>
            <a:spLocks noGrp="1"/>
          </p:cNvSpPr>
          <p:nvPr>
            <p:ph type="sldNum" sz="quarter" idx="4"/>
          </p:nvPr>
        </p:nvSpPr>
        <p:spPr>
          <a:xfrm>
            <a:off x="8610600" y="6356350"/>
            <a:ext cx="27432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Session 1</a:t>
            </a:r>
          </a:p>
        </p:txBody>
      </p:sp>
    </p:spTree>
    <p:extLst>
      <p:ext uri="{BB962C8B-B14F-4D97-AF65-F5344CB8AC3E}">
        <p14:creationId xmlns:p14="http://schemas.microsoft.com/office/powerpoint/2010/main" val="4149002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BCEB96A6-BDDE-740F-7529-1077B6916CAE}"/>
              </a:ext>
            </a:extLst>
          </p:cNvPr>
          <p:cNvSpPr>
            <a:spLocks noGrp="1"/>
          </p:cNvSpPr>
          <p:nvPr>
            <p:ph type="ftr" sz="quarter" idx="3"/>
          </p:nvPr>
        </p:nvSpPr>
        <p:spPr>
          <a:xfrm>
            <a:off x="4038600" y="6356350"/>
            <a:ext cx="41148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Early Language Training Course</a:t>
            </a:r>
          </a:p>
        </p:txBody>
      </p:sp>
      <p:sp>
        <p:nvSpPr>
          <p:cNvPr id="6" name="Slide Number Placeholder 5">
            <a:extLst>
              <a:ext uri="{FF2B5EF4-FFF2-40B4-BE49-F238E27FC236}">
                <a16:creationId xmlns:a16="http://schemas.microsoft.com/office/drawing/2014/main" id="{E4D7E77B-A67B-624C-A5BA-42344DE16E1C}"/>
              </a:ext>
            </a:extLst>
          </p:cNvPr>
          <p:cNvSpPr>
            <a:spLocks noGrp="1"/>
          </p:cNvSpPr>
          <p:nvPr>
            <p:ph type="sldNum" sz="quarter" idx="4"/>
          </p:nvPr>
        </p:nvSpPr>
        <p:spPr>
          <a:xfrm>
            <a:off x="8610600" y="6356350"/>
            <a:ext cx="27432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Session 1</a:t>
            </a:r>
          </a:p>
        </p:txBody>
      </p:sp>
    </p:spTree>
    <p:extLst>
      <p:ext uri="{BB962C8B-B14F-4D97-AF65-F5344CB8AC3E}">
        <p14:creationId xmlns:p14="http://schemas.microsoft.com/office/powerpoint/2010/main" val="2159024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96D92-DEF1-B74D-3004-63DE39696BB7}"/>
              </a:ext>
            </a:extLst>
          </p:cNvPr>
          <p:cNvSpPr>
            <a:spLocks noGrp="1"/>
          </p:cNvSpPr>
          <p:nvPr>
            <p:ph type="title"/>
          </p:nvPr>
        </p:nvSpPr>
        <p:spPr>
          <a:xfrm>
            <a:off x="217715" y="457200"/>
            <a:ext cx="7606943" cy="1600200"/>
          </a:xfrm>
        </p:spPr>
        <p:txBody>
          <a:bodyPr anchor="b">
            <a:noAutofit/>
          </a:bodyPr>
          <a:lstStyle>
            <a:lvl1pPr>
              <a:defRPr sz="4000"/>
            </a:lvl1pPr>
          </a:lstStyle>
          <a:p>
            <a:r>
              <a:rPr lang="en-US"/>
              <a:t>Click to edit Master title style</a:t>
            </a:r>
            <a:endParaRPr lang="en-GB"/>
          </a:p>
        </p:txBody>
      </p:sp>
      <p:sp>
        <p:nvSpPr>
          <p:cNvPr id="4" name="Text Placeholder 3">
            <a:extLst>
              <a:ext uri="{FF2B5EF4-FFF2-40B4-BE49-F238E27FC236}">
                <a16:creationId xmlns:a16="http://schemas.microsoft.com/office/drawing/2014/main" id="{B6AB2553-3F76-A1AE-33BC-1B0B8E4D293D}"/>
              </a:ext>
            </a:extLst>
          </p:cNvPr>
          <p:cNvSpPr>
            <a:spLocks noGrp="1"/>
          </p:cNvSpPr>
          <p:nvPr>
            <p:ph type="body" sz="half" idx="2"/>
          </p:nvPr>
        </p:nvSpPr>
        <p:spPr>
          <a:xfrm>
            <a:off x="217715" y="2057400"/>
            <a:ext cx="7606943" cy="3811588"/>
          </a:xfrm>
        </p:spPr>
        <p:txBody>
          <a:bodyPr>
            <a:normAutofit/>
          </a:bodyPr>
          <a:lstStyle>
            <a:lvl1pPr marL="0" indent="0">
              <a:lnSpc>
                <a:spcPct val="150000"/>
              </a:lnSpc>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Footer Placeholder 4">
            <a:extLst>
              <a:ext uri="{FF2B5EF4-FFF2-40B4-BE49-F238E27FC236}">
                <a16:creationId xmlns:a16="http://schemas.microsoft.com/office/drawing/2014/main" id="{8F121D9F-735F-F83A-7E2E-6F39B38FC0BA}"/>
              </a:ext>
            </a:extLst>
          </p:cNvPr>
          <p:cNvSpPr>
            <a:spLocks noGrp="1"/>
          </p:cNvSpPr>
          <p:nvPr>
            <p:ph type="ftr" sz="quarter" idx="3"/>
          </p:nvPr>
        </p:nvSpPr>
        <p:spPr>
          <a:xfrm>
            <a:off x="4038600" y="6356350"/>
            <a:ext cx="41148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Early Language Training Course</a:t>
            </a:r>
          </a:p>
        </p:txBody>
      </p:sp>
      <p:sp>
        <p:nvSpPr>
          <p:cNvPr id="9" name="Slide Number Placeholder 5">
            <a:extLst>
              <a:ext uri="{FF2B5EF4-FFF2-40B4-BE49-F238E27FC236}">
                <a16:creationId xmlns:a16="http://schemas.microsoft.com/office/drawing/2014/main" id="{2A56A0B9-169D-9BE6-A4A6-DF5CDB4D7106}"/>
              </a:ext>
            </a:extLst>
          </p:cNvPr>
          <p:cNvSpPr>
            <a:spLocks noGrp="1"/>
          </p:cNvSpPr>
          <p:nvPr>
            <p:ph type="sldNum" sz="quarter" idx="4"/>
          </p:nvPr>
        </p:nvSpPr>
        <p:spPr>
          <a:xfrm>
            <a:off x="8610600" y="6356350"/>
            <a:ext cx="27432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Session 1</a:t>
            </a:r>
          </a:p>
        </p:txBody>
      </p:sp>
      <p:pic>
        <p:nvPicPr>
          <p:cNvPr id="11" name="Picture Placeholder 6">
            <a:extLst>
              <a:ext uri="{FF2B5EF4-FFF2-40B4-BE49-F238E27FC236}">
                <a16:creationId xmlns:a16="http://schemas.microsoft.com/office/drawing/2014/main" id="{698E084A-E066-C804-1E10-DB905DE4C2E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l="15439" r="15439"/>
          <a:stretch/>
        </p:blipFill>
        <p:spPr>
          <a:xfrm flipH="1">
            <a:off x="7824658" y="-9128"/>
            <a:ext cx="4367339" cy="4435985"/>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pic>
    </p:spTree>
    <p:extLst>
      <p:ext uri="{BB962C8B-B14F-4D97-AF65-F5344CB8AC3E}">
        <p14:creationId xmlns:p14="http://schemas.microsoft.com/office/powerpoint/2010/main" val="11418522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F08C0-CF5B-E193-9DB0-D089C1A84D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944D3F-6C3B-E706-C0C8-2426387565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8D2D51-ECEE-357A-EC18-B8A28EF895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Footer Placeholder 4">
            <a:extLst>
              <a:ext uri="{FF2B5EF4-FFF2-40B4-BE49-F238E27FC236}">
                <a16:creationId xmlns:a16="http://schemas.microsoft.com/office/drawing/2014/main" id="{82255527-6B89-22D4-EC32-28B7DBCAA6B5}"/>
              </a:ext>
            </a:extLst>
          </p:cNvPr>
          <p:cNvSpPr>
            <a:spLocks noGrp="1"/>
          </p:cNvSpPr>
          <p:nvPr>
            <p:ph type="ftr" sz="quarter" idx="3"/>
          </p:nvPr>
        </p:nvSpPr>
        <p:spPr>
          <a:xfrm>
            <a:off x="4038600" y="6356350"/>
            <a:ext cx="41148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Early Language Training Course</a:t>
            </a:r>
          </a:p>
        </p:txBody>
      </p:sp>
      <p:sp>
        <p:nvSpPr>
          <p:cNvPr id="9" name="Slide Number Placeholder 5">
            <a:extLst>
              <a:ext uri="{FF2B5EF4-FFF2-40B4-BE49-F238E27FC236}">
                <a16:creationId xmlns:a16="http://schemas.microsoft.com/office/drawing/2014/main" id="{F52884DF-9760-BBA1-266A-8AD85EEAFCDD}"/>
              </a:ext>
            </a:extLst>
          </p:cNvPr>
          <p:cNvSpPr>
            <a:spLocks noGrp="1"/>
          </p:cNvSpPr>
          <p:nvPr>
            <p:ph type="sldNum" sz="quarter" idx="4"/>
          </p:nvPr>
        </p:nvSpPr>
        <p:spPr>
          <a:xfrm>
            <a:off x="8610600" y="6356350"/>
            <a:ext cx="2743200" cy="365125"/>
          </a:xfrm>
          <a:prstGeom prst="rect">
            <a:avLst/>
          </a:prstGeom>
        </p:spPr>
        <p:txBody>
          <a:bodyPr/>
          <a:lstStyle>
            <a:lvl1pPr algn="ctr">
              <a:defRPr sz="1200">
                <a:solidFill>
                  <a:schemeClr val="tx1"/>
                </a:solidFill>
                <a:latin typeface="Cavolini" panose="03000502040302020204" pitchFamily="66" charset="0"/>
                <a:cs typeface="Cavolini" panose="03000502040302020204" pitchFamily="66" charset="0"/>
              </a:defRPr>
            </a:lvl1pPr>
          </a:lstStyle>
          <a:p>
            <a:r>
              <a:rPr lang="en-GB"/>
              <a:t>Session 1</a:t>
            </a:r>
          </a:p>
        </p:txBody>
      </p:sp>
    </p:spTree>
    <p:extLst>
      <p:ext uri="{BB962C8B-B14F-4D97-AF65-F5344CB8AC3E}">
        <p14:creationId xmlns:p14="http://schemas.microsoft.com/office/powerpoint/2010/main" val="495543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87D1E"/>
            </a:gs>
            <a:gs pos="53000">
              <a:srgbClr val="F2B57E"/>
            </a:gs>
            <a:gs pos="69000">
              <a:srgbClr val="F8DABE"/>
            </a:gs>
            <a:gs pos="87000">
              <a:schemeClr val="bg1"/>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245A49-1034-0E1C-82EC-6A7791599E70}"/>
              </a:ext>
            </a:extLst>
          </p:cNvPr>
          <p:cNvSpPr>
            <a:spLocks noGrp="1"/>
          </p:cNvSpPr>
          <p:nvPr>
            <p:ph type="title"/>
          </p:nvPr>
        </p:nvSpPr>
        <p:spPr>
          <a:xfrm>
            <a:off x="838200" y="365125"/>
            <a:ext cx="10515600" cy="1325563"/>
          </a:xfrm>
          <a:prstGeom prst="rect">
            <a:avLst/>
          </a:prstGeom>
        </p:spPr>
        <p:txBody>
          <a:bodyPr vert="horz" lIns="91440" tIns="45720" rIns="91440" bIns="45720" rtlCol="0" anchor="b">
            <a:no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5724294-EE96-0A27-D308-0BC135A096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1" name="Picture 10" descr="Logo&#10;&#10;Description automatically generated">
            <a:extLst>
              <a:ext uri="{FF2B5EF4-FFF2-40B4-BE49-F238E27FC236}">
                <a16:creationId xmlns:a16="http://schemas.microsoft.com/office/drawing/2014/main" id="{7EAF5E19-DA94-B245-1545-75F7660F0DF6}"/>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78965" y="6015196"/>
            <a:ext cx="3299669" cy="780838"/>
          </a:xfrm>
          <a:prstGeom prst="rect">
            <a:avLst/>
          </a:prstGeom>
        </p:spPr>
      </p:pic>
    </p:spTree>
    <p:extLst>
      <p:ext uri="{BB962C8B-B14F-4D97-AF65-F5344CB8AC3E}">
        <p14:creationId xmlns:p14="http://schemas.microsoft.com/office/powerpoint/2010/main" val="670420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6" r:id="rId3"/>
    <p:sldLayoutId id="2147483664" r:id="rId4"/>
    <p:sldLayoutId id="2147483662" r:id="rId5"/>
    <p:sldLayoutId id="2147483665" r:id="rId6"/>
    <p:sldLayoutId id="2147483659" r:id="rId7"/>
    <p:sldLayoutId id="2147483663" r:id="rId8"/>
    <p:sldLayoutId id="2147483658" r:id="rId9"/>
    <p:sldLayoutId id="2147483661" r:id="rId10"/>
    <p:sldLayoutId id="2147483651" r:id="rId11"/>
    <p:sldLayoutId id="2147483654" r:id="rId12"/>
    <p:sldLayoutId id="2147483655" r:id="rId13"/>
    <p:sldLayoutId id="2147483660" r:id="rId14"/>
    <p:sldLayoutId id="2147483656" r:id="rId15"/>
    <p:sldLayoutId id="2147483657" r:id="rId16"/>
  </p:sldLayoutIdLst>
  <p:txStyles>
    <p:titleStyle>
      <a:lvl1pPr algn="l" defTabSz="914400" rtl="0" eaLnBrk="1" latinLnBrk="0" hangingPunct="1">
        <a:lnSpc>
          <a:spcPct val="90000"/>
        </a:lnSpc>
        <a:spcBef>
          <a:spcPct val="0"/>
        </a:spcBef>
        <a:buNone/>
        <a:defRPr lang="en-GB" sz="4800" b="0" kern="1200" smtClean="0">
          <a:solidFill>
            <a:schemeClr val="tx1"/>
          </a:solidFill>
          <a:latin typeface="Segoe UI Semibold" panose="020B0702040204020203" pitchFamily="34" charset="0"/>
          <a:ea typeface="+mj-ea"/>
          <a:cs typeface="Segoe UI Semibold" panose="020B07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60D8721-89B9-3867-1778-F36498D2D86D}"/>
              </a:ext>
            </a:extLst>
          </p:cNvPr>
          <p:cNvSpPr>
            <a:spLocks noGrp="1"/>
          </p:cNvSpPr>
          <p:nvPr>
            <p:ph idx="1"/>
          </p:nvPr>
        </p:nvSpPr>
        <p:spPr>
          <a:xfrm>
            <a:off x="3975236" y="1605535"/>
            <a:ext cx="6940413" cy="2992665"/>
          </a:xfrm>
        </p:spPr>
        <p:txBody>
          <a:bodyPr vert="horz" lIns="91440" tIns="45720" rIns="91440" bIns="45720" rtlCol="0" anchor="ctr">
            <a:normAutofit/>
          </a:bodyPr>
          <a:lstStyle/>
          <a:p>
            <a:pPr marL="0" indent="0">
              <a:buNone/>
            </a:pPr>
            <a:r>
              <a:rPr lang="en-GB" sz="6000" dirty="0">
                <a:latin typeface="Segoe UI Semibold"/>
                <a:cs typeface="Segoe UI Semibold"/>
              </a:rPr>
              <a:t>Supporting Early Language Development</a:t>
            </a:r>
          </a:p>
        </p:txBody>
      </p:sp>
      <p:sp>
        <p:nvSpPr>
          <p:cNvPr id="2" name="TextBox 1">
            <a:extLst>
              <a:ext uri="{FF2B5EF4-FFF2-40B4-BE49-F238E27FC236}">
                <a16:creationId xmlns:a16="http://schemas.microsoft.com/office/drawing/2014/main" id="{9E9E36FA-2D43-33D7-FCEC-10BACADF7FE0}"/>
              </a:ext>
            </a:extLst>
          </p:cNvPr>
          <p:cNvSpPr txBox="1"/>
          <p:nvPr/>
        </p:nvSpPr>
        <p:spPr>
          <a:xfrm>
            <a:off x="3975236" y="791772"/>
            <a:ext cx="7313131" cy="603035"/>
          </a:xfrm>
          <a:prstGeom prst="rect">
            <a:avLst/>
          </a:prstGeom>
        </p:spPr>
        <p:txBody>
          <a:bodyPr vert="horz" lIns="91440" tIns="45720" rIns="91440" bIns="45720" rtlCol="0" anchor="ctr">
            <a:normAutofit fontScale="40000" lnSpcReduction="20000"/>
          </a:bodyPr>
          <a:lstStyle>
            <a:lvl1pPr indent="0">
              <a:lnSpc>
                <a:spcPct val="150000"/>
              </a:lnSpc>
              <a:spcBef>
                <a:spcPts val="1000"/>
              </a:spcBef>
              <a:buFont typeface="Arial" panose="020B0604020202020204" pitchFamily="34" charset="0"/>
              <a:buNone/>
              <a:defRPr sz="6000" i="1">
                <a:latin typeface="Segoe UI Semibold"/>
                <a:cs typeface="Segoe UI Semibold"/>
              </a:defRPr>
            </a:lvl1pPr>
            <a:lvl2pPr indent="0">
              <a:lnSpc>
                <a:spcPct val="90000"/>
              </a:lnSpc>
              <a:spcBef>
                <a:spcPts val="500"/>
              </a:spcBef>
              <a:buFont typeface="Arial" panose="020B0604020202020204" pitchFamily="34" charset="0"/>
              <a:buNone/>
              <a:defRPr sz="1400">
                <a:latin typeface="+mj-lt"/>
              </a:defRPr>
            </a:lvl2pPr>
            <a:lvl3pPr indent="0">
              <a:lnSpc>
                <a:spcPct val="90000"/>
              </a:lnSpc>
              <a:spcBef>
                <a:spcPts val="500"/>
              </a:spcBef>
              <a:buFont typeface="Arial" panose="020B0604020202020204" pitchFamily="34" charset="0"/>
              <a:buNone/>
              <a:defRPr sz="1200">
                <a:latin typeface="+mj-lt"/>
              </a:defRPr>
            </a:lvl3pPr>
            <a:lvl4pPr indent="0">
              <a:lnSpc>
                <a:spcPct val="90000"/>
              </a:lnSpc>
              <a:spcBef>
                <a:spcPts val="500"/>
              </a:spcBef>
              <a:buFont typeface="Arial" panose="020B0604020202020204" pitchFamily="34" charset="0"/>
              <a:buNone/>
              <a:defRPr sz="1000">
                <a:latin typeface="+mj-lt"/>
              </a:defRPr>
            </a:lvl4pPr>
            <a:lvl5pPr indent="0">
              <a:lnSpc>
                <a:spcPct val="90000"/>
              </a:lnSpc>
              <a:spcBef>
                <a:spcPts val="500"/>
              </a:spcBef>
              <a:buFont typeface="Arial" panose="020B0604020202020204" pitchFamily="34" charset="0"/>
              <a:buNone/>
              <a:defRPr sz="1000">
                <a:latin typeface="+mj-lt"/>
              </a:defRPr>
            </a:lvl5pPr>
            <a:lvl6pPr indent="0">
              <a:lnSpc>
                <a:spcPct val="90000"/>
              </a:lnSpc>
              <a:spcBef>
                <a:spcPts val="500"/>
              </a:spcBef>
              <a:buFont typeface="Arial" panose="020B0604020202020204" pitchFamily="34" charset="0"/>
              <a:buNone/>
              <a:defRPr sz="1000"/>
            </a:lvl6pPr>
            <a:lvl7pPr indent="0">
              <a:lnSpc>
                <a:spcPct val="90000"/>
              </a:lnSpc>
              <a:spcBef>
                <a:spcPts val="500"/>
              </a:spcBef>
              <a:buFont typeface="Arial" panose="020B0604020202020204" pitchFamily="34" charset="0"/>
              <a:buNone/>
              <a:defRPr sz="1000"/>
            </a:lvl7pPr>
            <a:lvl8pPr indent="0">
              <a:lnSpc>
                <a:spcPct val="90000"/>
              </a:lnSpc>
              <a:spcBef>
                <a:spcPts val="500"/>
              </a:spcBef>
              <a:buFont typeface="Arial" panose="020B0604020202020204" pitchFamily="34" charset="0"/>
              <a:buNone/>
              <a:defRPr sz="1000"/>
            </a:lvl8pPr>
            <a:lvl9pPr indent="0">
              <a:lnSpc>
                <a:spcPct val="90000"/>
              </a:lnSpc>
              <a:spcBef>
                <a:spcPts val="500"/>
              </a:spcBef>
              <a:buFont typeface="Arial" panose="020B0604020202020204" pitchFamily="34" charset="0"/>
              <a:buNone/>
              <a:defRPr sz="1000"/>
            </a:lvl9pPr>
          </a:lstStyle>
          <a:p>
            <a:r>
              <a:rPr lang="en-GB" dirty="0"/>
              <a:t>New English Hubs Programme Offer</a:t>
            </a:r>
          </a:p>
        </p:txBody>
      </p:sp>
      <p:sp>
        <p:nvSpPr>
          <p:cNvPr id="4" name="TextBox 3">
            <a:extLst>
              <a:ext uri="{FF2B5EF4-FFF2-40B4-BE49-F238E27FC236}">
                <a16:creationId xmlns:a16="http://schemas.microsoft.com/office/drawing/2014/main" id="{E69E8363-0D3B-6EEA-12CA-EC0EAEF1F645}"/>
              </a:ext>
            </a:extLst>
          </p:cNvPr>
          <p:cNvSpPr txBox="1"/>
          <p:nvPr/>
        </p:nvSpPr>
        <p:spPr>
          <a:xfrm>
            <a:off x="3975236" y="4597003"/>
            <a:ext cx="7313131" cy="1283896"/>
          </a:xfrm>
          <a:prstGeom prst="rect">
            <a:avLst/>
          </a:prstGeom>
        </p:spPr>
        <p:txBody>
          <a:bodyPr vert="horz" lIns="91440" tIns="45720" rIns="91440" bIns="45720" rtlCol="0" anchor="ctr">
            <a:normAutofit/>
          </a:bodyPr>
          <a:lstStyle>
            <a:lvl1pPr indent="0">
              <a:lnSpc>
                <a:spcPct val="150000"/>
              </a:lnSpc>
              <a:spcBef>
                <a:spcPts val="1000"/>
              </a:spcBef>
              <a:buFont typeface="Arial" panose="020B0604020202020204" pitchFamily="34" charset="0"/>
              <a:buNone/>
              <a:defRPr sz="6000" i="1">
                <a:latin typeface="Segoe UI Semibold"/>
                <a:cs typeface="Segoe UI Semibold"/>
              </a:defRPr>
            </a:lvl1pPr>
            <a:lvl2pPr indent="0">
              <a:lnSpc>
                <a:spcPct val="90000"/>
              </a:lnSpc>
              <a:spcBef>
                <a:spcPts val="500"/>
              </a:spcBef>
              <a:buFont typeface="Arial" panose="020B0604020202020204" pitchFamily="34" charset="0"/>
              <a:buNone/>
              <a:defRPr sz="1400">
                <a:latin typeface="+mj-lt"/>
              </a:defRPr>
            </a:lvl2pPr>
            <a:lvl3pPr indent="0">
              <a:lnSpc>
                <a:spcPct val="90000"/>
              </a:lnSpc>
              <a:spcBef>
                <a:spcPts val="500"/>
              </a:spcBef>
              <a:buFont typeface="Arial" panose="020B0604020202020204" pitchFamily="34" charset="0"/>
              <a:buNone/>
              <a:defRPr sz="1200">
                <a:latin typeface="+mj-lt"/>
              </a:defRPr>
            </a:lvl3pPr>
            <a:lvl4pPr indent="0">
              <a:lnSpc>
                <a:spcPct val="90000"/>
              </a:lnSpc>
              <a:spcBef>
                <a:spcPts val="500"/>
              </a:spcBef>
              <a:buFont typeface="Arial" panose="020B0604020202020204" pitchFamily="34" charset="0"/>
              <a:buNone/>
              <a:defRPr sz="1000">
                <a:latin typeface="+mj-lt"/>
              </a:defRPr>
            </a:lvl4pPr>
            <a:lvl5pPr indent="0">
              <a:lnSpc>
                <a:spcPct val="90000"/>
              </a:lnSpc>
              <a:spcBef>
                <a:spcPts val="500"/>
              </a:spcBef>
              <a:buFont typeface="Arial" panose="020B0604020202020204" pitchFamily="34" charset="0"/>
              <a:buNone/>
              <a:defRPr sz="1000">
                <a:latin typeface="+mj-lt"/>
              </a:defRPr>
            </a:lvl5pPr>
            <a:lvl6pPr indent="0">
              <a:lnSpc>
                <a:spcPct val="90000"/>
              </a:lnSpc>
              <a:spcBef>
                <a:spcPts val="500"/>
              </a:spcBef>
              <a:buFont typeface="Arial" panose="020B0604020202020204" pitchFamily="34" charset="0"/>
              <a:buNone/>
              <a:defRPr sz="1000"/>
            </a:lvl6pPr>
            <a:lvl7pPr indent="0">
              <a:lnSpc>
                <a:spcPct val="90000"/>
              </a:lnSpc>
              <a:spcBef>
                <a:spcPts val="500"/>
              </a:spcBef>
              <a:buFont typeface="Arial" panose="020B0604020202020204" pitchFamily="34" charset="0"/>
              <a:buNone/>
              <a:defRPr sz="1000"/>
            </a:lvl7pPr>
            <a:lvl8pPr indent="0">
              <a:lnSpc>
                <a:spcPct val="90000"/>
              </a:lnSpc>
              <a:spcBef>
                <a:spcPts val="500"/>
              </a:spcBef>
              <a:buFont typeface="Arial" panose="020B0604020202020204" pitchFamily="34" charset="0"/>
              <a:buNone/>
              <a:defRPr sz="1000"/>
            </a:lvl8pPr>
            <a:lvl9pPr indent="0">
              <a:lnSpc>
                <a:spcPct val="90000"/>
              </a:lnSpc>
              <a:spcBef>
                <a:spcPts val="500"/>
              </a:spcBef>
              <a:buFont typeface="Arial" panose="020B0604020202020204" pitchFamily="34" charset="0"/>
              <a:buNone/>
              <a:defRPr sz="1000"/>
            </a:lvl9pPr>
          </a:lstStyle>
          <a:p>
            <a:r>
              <a:rPr lang="en-GB" sz="2400" dirty="0">
                <a:latin typeface="+mj-lt"/>
                <a:cs typeface="Segoe UI Light" panose="020B0502040204020203" pitchFamily="34" charset="0"/>
              </a:rPr>
              <a:t>A school improvement course, focused on ensuring the very best outcomes in early language development</a:t>
            </a:r>
          </a:p>
        </p:txBody>
      </p:sp>
    </p:spTree>
    <p:extLst>
      <p:ext uri="{BB962C8B-B14F-4D97-AF65-F5344CB8AC3E}">
        <p14:creationId xmlns:p14="http://schemas.microsoft.com/office/powerpoint/2010/main" val="8162286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35778-CF0F-6073-D54E-712912BD821C}"/>
              </a:ext>
            </a:extLst>
          </p:cNvPr>
          <p:cNvSpPr>
            <a:spLocks noGrp="1"/>
          </p:cNvSpPr>
          <p:nvPr>
            <p:ph type="title"/>
          </p:nvPr>
        </p:nvSpPr>
        <p:spPr>
          <a:xfrm>
            <a:off x="4495800" y="136525"/>
            <a:ext cx="5983514" cy="1325563"/>
          </a:xfrm>
        </p:spPr>
        <p:txBody>
          <a:bodyPr/>
          <a:lstStyle/>
          <a:p>
            <a:r>
              <a:rPr lang="en-GB" dirty="0"/>
              <a:t>What’s the big deal about early language?</a:t>
            </a:r>
          </a:p>
        </p:txBody>
      </p:sp>
      <p:sp>
        <p:nvSpPr>
          <p:cNvPr id="3" name="Content Placeholder 2">
            <a:extLst>
              <a:ext uri="{FF2B5EF4-FFF2-40B4-BE49-F238E27FC236}">
                <a16:creationId xmlns:a16="http://schemas.microsoft.com/office/drawing/2014/main" id="{5FF94239-8C55-35F3-2C8A-47508BA798E0}"/>
              </a:ext>
            </a:extLst>
          </p:cNvPr>
          <p:cNvSpPr>
            <a:spLocks noGrp="1"/>
          </p:cNvSpPr>
          <p:nvPr>
            <p:ph idx="1"/>
          </p:nvPr>
        </p:nvSpPr>
        <p:spPr>
          <a:xfrm>
            <a:off x="3686630" y="1676399"/>
            <a:ext cx="8351726" cy="5045075"/>
          </a:xfrm>
        </p:spPr>
        <p:txBody>
          <a:bodyPr>
            <a:normAutofit fontScale="92500" lnSpcReduction="10000"/>
          </a:bodyPr>
          <a:lstStyle/>
          <a:p>
            <a:pPr>
              <a:lnSpc>
                <a:spcPct val="110000"/>
              </a:lnSpc>
            </a:pPr>
            <a:r>
              <a:rPr lang="en-GB" dirty="0"/>
              <a:t>Language at age 5 is the single most important factor in influencing </a:t>
            </a:r>
            <a:r>
              <a:rPr lang="en-GB" b="1" dirty="0"/>
              <a:t>literacy</a:t>
            </a:r>
            <a:r>
              <a:rPr lang="en-GB" dirty="0"/>
              <a:t> levels at age 11. </a:t>
            </a:r>
          </a:p>
          <a:p>
            <a:pPr>
              <a:lnSpc>
                <a:spcPct val="110000"/>
              </a:lnSpc>
            </a:pPr>
            <a:r>
              <a:rPr lang="en-GB" dirty="0"/>
              <a:t>Early language skills at five are linked with </a:t>
            </a:r>
            <a:r>
              <a:rPr lang="en-GB" b="1" dirty="0"/>
              <a:t>employment outcomes at age 34.</a:t>
            </a:r>
          </a:p>
          <a:p>
            <a:pPr>
              <a:lnSpc>
                <a:spcPct val="110000"/>
              </a:lnSpc>
            </a:pPr>
            <a:r>
              <a:rPr lang="en-GB" dirty="0"/>
              <a:t>Spoken language skills are important in building and maintaining relationships, understanding and expressing feelings and emotions – and problem solving. </a:t>
            </a:r>
          </a:p>
          <a:p>
            <a:pPr>
              <a:lnSpc>
                <a:spcPct val="110000"/>
              </a:lnSpc>
            </a:pPr>
            <a:r>
              <a:rPr lang="en-GB" dirty="0"/>
              <a:t>Early language ability at two years predicts later emotional and behavioural ability</a:t>
            </a:r>
          </a:p>
          <a:p>
            <a:pPr>
              <a:lnSpc>
                <a:spcPct val="110000"/>
              </a:lnSpc>
            </a:pPr>
            <a:r>
              <a:rPr lang="en-GB" dirty="0"/>
              <a:t>Good language at seven predicts better quality friendships at 16 years.</a:t>
            </a:r>
          </a:p>
          <a:p>
            <a:pPr>
              <a:lnSpc>
                <a:spcPct val="110000"/>
              </a:lnSpc>
            </a:pPr>
            <a:endParaRPr lang="en-GB" b="1" dirty="0"/>
          </a:p>
        </p:txBody>
      </p:sp>
    </p:spTree>
    <p:extLst>
      <p:ext uri="{BB962C8B-B14F-4D97-AF65-F5344CB8AC3E}">
        <p14:creationId xmlns:p14="http://schemas.microsoft.com/office/powerpoint/2010/main" val="14894889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2C3D1-00FD-DD8E-6B8F-D79C9AEE8C80}"/>
              </a:ext>
            </a:extLst>
          </p:cNvPr>
          <p:cNvSpPr>
            <a:spLocks noGrp="1"/>
          </p:cNvSpPr>
          <p:nvPr>
            <p:ph type="title"/>
          </p:nvPr>
        </p:nvSpPr>
        <p:spPr>
          <a:xfrm>
            <a:off x="217715" y="116114"/>
            <a:ext cx="7606943" cy="928915"/>
          </a:xfrm>
        </p:spPr>
        <p:txBody>
          <a:bodyPr anchor="ctr"/>
          <a:lstStyle/>
          <a:p>
            <a:r>
              <a:rPr lang="en-GB" dirty="0">
                <a:latin typeface="Segoe UI Semibold"/>
                <a:cs typeface="Segoe UI Semibold"/>
              </a:rPr>
              <a:t>Key Aims</a:t>
            </a:r>
          </a:p>
        </p:txBody>
      </p:sp>
      <p:sp>
        <p:nvSpPr>
          <p:cNvPr id="3" name="Text Placeholder 2">
            <a:extLst>
              <a:ext uri="{FF2B5EF4-FFF2-40B4-BE49-F238E27FC236}">
                <a16:creationId xmlns:a16="http://schemas.microsoft.com/office/drawing/2014/main" id="{260D8721-89B9-3867-1778-F36498D2D86D}"/>
              </a:ext>
            </a:extLst>
          </p:cNvPr>
          <p:cNvSpPr>
            <a:spLocks noGrp="1"/>
          </p:cNvSpPr>
          <p:nvPr>
            <p:ph type="body" sz="half" idx="2"/>
          </p:nvPr>
        </p:nvSpPr>
        <p:spPr>
          <a:xfrm>
            <a:off x="217715" y="1045029"/>
            <a:ext cx="7606943" cy="4823959"/>
          </a:xfrm>
        </p:spPr>
        <p:txBody>
          <a:bodyPr vert="horz" lIns="91440" tIns="45720" rIns="91440" bIns="45720" rtlCol="0" anchor="t">
            <a:normAutofit fontScale="70000" lnSpcReduction="20000"/>
          </a:bodyPr>
          <a:lstStyle/>
          <a:p>
            <a:r>
              <a:rPr lang="en-GB" sz="2400" dirty="0"/>
              <a:t>For the purposes of this programme, we will concentrate on the classroom/school environment, with a focus on providing:</a:t>
            </a:r>
          </a:p>
          <a:p>
            <a:pPr marL="342900" indent="-342900">
              <a:buFont typeface="Arial" panose="020B0604020202020204" pitchFamily="34" charset="0"/>
              <a:buChar char="•"/>
            </a:pPr>
            <a:r>
              <a:rPr lang="en-GB" sz="2400" dirty="0"/>
              <a:t>An understanding of </a:t>
            </a:r>
            <a:r>
              <a:rPr lang="en-GB" sz="2400" b="1" dirty="0"/>
              <a:t>a working model of language</a:t>
            </a:r>
            <a:r>
              <a:rPr lang="en-GB" sz="2400" dirty="0"/>
              <a:t> through which to observe children’s language development through the primary years, and beyond. </a:t>
            </a:r>
          </a:p>
          <a:p>
            <a:pPr marL="342900" indent="-342900">
              <a:buFont typeface="Arial" panose="020B0604020202020204" pitchFamily="34" charset="0"/>
              <a:buChar char="•"/>
            </a:pPr>
            <a:r>
              <a:rPr lang="en-GB" sz="2400" dirty="0"/>
              <a:t>An understanding of </a:t>
            </a:r>
            <a:r>
              <a:rPr lang="en-GB" sz="2400" b="1" dirty="0"/>
              <a:t>the stages of ‘typical’ language development </a:t>
            </a:r>
            <a:r>
              <a:rPr lang="en-GB" sz="2400" dirty="0"/>
              <a:t>concentrating on the expected milestones that occur during primary years (ages 4 to 11) </a:t>
            </a:r>
          </a:p>
          <a:p>
            <a:pPr marL="342900" indent="-342900">
              <a:buFont typeface="Arial" panose="020B0604020202020204" pitchFamily="34" charset="0"/>
              <a:buChar char="•"/>
            </a:pPr>
            <a:r>
              <a:rPr lang="en-GB" sz="2400" b="1" dirty="0"/>
              <a:t>Practical classroom skills and techniques </a:t>
            </a:r>
            <a:r>
              <a:rPr lang="en-GB" sz="2400" dirty="0"/>
              <a:t>for quality first teaching in YR and KS1 that will create skilled and confident classroom practitioners and improve outcomes for all children. </a:t>
            </a:r>
          </a:p>
          <a:p>
            <a:pPr marL="342900" indent="-342900">
              <a:buFont typeface="Arial" panose="020B0604020202020204" pitchFamily="34" charset="0"/>
              <a:buChar char="•"/>
            </a:pPr>
            <a:r>
              <a:rPr lang="en-GB" sz="2400" dirty="0"/>
              <a:t>Ways and tools to </a:t>
            </a:r>
            <a:r>
              <a:rPr lang="en-GB" sz="2400" b="1" dirty="0"/>
              <a:t>identify children who may not be developing language skills </a:t>
            </a:r>
            <a:r>
              <a:rPr lang="en-GB" sz="2400" dirty="0"/>
              <a:t>as expected and ways to support those children in class.</a:t>
            </a:r>
          </a:p>
        </p:txBody>
      </p:sp>
    </p:spTree>
    <p:extLst>
      <p:ext uri="{BB962C8B-B14F-4D97-AF65-F5344CB8AC3E}">
        <p14:creationId xmlns:p14="http://schemas.microsoft.com/office/powerpoint/2010/main" val="910166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2C3D1-00FD-DD8E-6B8F-D79C9AEE8C80}"/>
              </a:ext>
            </a:extLst>
          </p:cNvPr>
          <p:cNvSpPr>
            <a:spLocks noGrp="1"/>
          </p:cNvSpPr>
          <p:nvPr>
            <p:ph type="title"/>
          </p:nvPr>
        </p:nvSpPr>
        <p:spPr>
          <a:xfrm>
            <a:off x="217715" y="116114"/>
            <a:ext cx="7606943" cy="928915"/>
          </a:xfrm>
        </p:spPr>
        <p:txBody>
          <a:bodyPr anchor="ctr"/>
          <a:lstStyle/>
          <a:p>
            <a:r>
              <a:rPr lang="en-GB" dirty="0">
                <a:latin typeface="Segoe UI Semibold"/>
                <a:cs typeface="Segoe UI Semibold"/>
              </a:rPr>
              <a:t>Sessions</a:t>
            </a:r>
          </a:p>
        </p:txBody>
      </p:sp>
      <p:sp>
        <p:nvSpPr>
          <p:cNvPr id="3" name="Text Placeholder 2">
            <a:extLst>
              <a:ext uri="{FF2B5EF4-FFF2-40B4-BE49-F238E27FC236}">
                <a16:creationId xmlns:a16="http://schemas.microsoft.com/office/drawing/2014/main" id="{260D8721-89B9-3867-1778-F36498D2D86D}"/>
              </a:ext>
            </a:extLst>
          </p:cNvPr>
          <p:cNvSpPr>
            <a:spLocks noGrp="1"/>
          </p:cNvSpPr>
          <p:nvPr>
            <p:ph type="body" sz="half" idx="2"/>
          </p:nvPr>
        </p:nvSpPr>
        <p:spPr>
          <a:xfrm>
            <a:off x="217715" y="1045029"/>
            <a:ext cx="7606943" cy="4823959"/>
          </a:xfrm>
        </p:spPr>
        <p:txBody>
          <a:bodyPr vert="horz" lIns="91440" tIns="45720" rIns="91440" bIns="45720" rtlCol="0" anchor="t">
            <a:normAutofit/>
          </a:bodyPr>
          <a:lstStyle/>
          <a:p>
            <a:pPr marL="457200" indent="-457200">
              <a:buFont typeface="+mj-lt"/>
              <a:buAutoNum type="arabicPeriod"/>
            </a:pPr>
            <a:r>
              <a:rPr lang="en-GB" sz="2400" dirty="0"/>
              <a:t>What is language and how it is developed? </a:t>
            </a:r>
            <a:r>
              <a:rPr lang="en-GB" sz="2400" b="1" dirty="0"/>
              <a:t>(DATE)</a:t>
            </a:r>
          </a:p>
          <a:p>
            <a:pPr marL="457200" indent="-457200">
              <a:buFont typeface="+mj-lt"/>
              <a:buAutoNum type="arabicPeriod"/>
            </a:pPr>
            <a:r>
              <a:rPr lang="en-GB" sz="2400" dirty="0"/>
              <a:t>Supporting Talk in Schools </a:t>
            </a:r>
            <a:r>
              <a:rPr lang="en-GB" sz="2400" b="1" dirty="0"/>
              <a:t>(DATE)</a:t>
            </a:r>
          </a:p>
          <a:p>
            <a:pPr marL="457200" indent="-457200">
              <a:buFont typeface="+mj-lt"/>
              <a:buAutoNum type="arabicPeriod"/>
            </a:pPr>
            <a:r>
              <a:rPr lang="en-GB" sz="2400" dirty="0"/>
              <a:t>Teaching words and making them stick​ </a:t>
            </a:r>
            <a:r>
              <a:rPr lang="en-GB" sz="2400" b="1" dirty="0"/>
              <a:t>(DATE)</a:t>
            </a:r>
          </a:p>
          <a:p>
            <a:pPr marL="457200" indent="-457200">
              <a:buFont typeface="+mj-lt"/>
              <a:buAutoNum type="arabicPeriod"/>
            </a:pPr>
            <a:r>
              <a:rPr lang="en-GB" sz="2400" dirty="0"/>
              <a:t>Identifying and Supporting SLCN </a:t>
            </a:r>
            <a:r>
              <a:rPr lang="en-GB" sz="2400" b="1" dirty="0"/>
              <a:t>(DATE)</a:t>
            </a:r>
          </a:p>
          <a:p>
            <a:pPr marL="457200" indent="-457200">
              <a:buFont typeface="+mj-lt"/>
              <a:buAutoNum type="arabicPeriod"/>
            </a:pPr>
            <a:r>
              <a:rPr lang="en-GB" sz="2400" dirty="0"/>
              <a:t>Making Change: Sustaining Change​ </a:t>
            </a:r>
            <a:r>
              <a:rPr lang="en-GB" sz="2400" b="1" dirty="0"/>
              <a:t>(DATE)</a:t>
            </a:r>
          </a:p>
          <a:p>
            <a:pPr marL="457200" indent="-457200">
              <a:buFont typeface="+mj-lt"/>
              <a:buAutoNum type="arabicPeriod"/>
            </a:pPr>
            <a:r>
              <a:rPr lang="en-GB" sz="2400" b="1" dirty="0"/>
              <a:t>Sharing the School Improvement Journey (DATE, SIX MONTHS ON)</a:t>
            </a:r>
          </a:p>
        </p:txBody>
      </p:sp>
      <p:pic>
        <p:nvPicPr>
          <p:cNvPr id="4" name="Picture Placeholder 6">
            <a:extLst>
              <a:ext uri="{FF2B5EF4-FFF2-40B4-BE49-F238E27FC236}">
                <a16:creationId xmlns:a16="http://schemas.microsoft.com/office/drawing/2014/main" id="{D0E36B64-0C42-A839-72DE-1480E2998C0E}"/>
              </a:ext>
            </a:extLst>
          </p:cNvPr>
          <p:cNvPicPr>
            <a:picLocks noChangeAspect="1"/>
          </p:cNvPicPr>
          <p:nvPr/>
        </p:nvPicPr>
        <p:blipFill>
          <a:blip r:embed="rId3">
            <a:extLst>
              <a:ext uri="{28A0092B-C50C-407E-A947-70E740481C1C}">
                <a14:useLocalDpi xmlns:a14="http://schemas.microsoft.com/office/drawing/2010/main" val="0"/>
              </a:ext>
            </a:extLst>
          </a:blip>
          <a:srcRect l="17182" r="17182"/>
          <a:stretch/>
        </p:blipFill>
        <p:spPr>
          <a:xfrm flipH="1">
            <a:off x="7824658" y="-9128"/>
            <a:ext cx="4367339" cy="4435985"/>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pic>
      <p:sp>
        <p:nvSpPr>
          <p:cNvPr id="5" name="TextBox 4">
            <a:extLst>
              <a:ext uri="{FF2B5EF4-FFF2-40B4-BE49-F238E27FC236}">
                <a16:creationId xmlns:a16="http://schemas.microsoft.com/office/drawing/2014/main" id="{CAAE191A-A4DE-193E-9AA4-5E0BD907E8CD}"/>
              </a:ext>
            </a:extLst>
          </p:cNvPr>
          <p:cNvSpPr txBox="1"/>
          <p:nvPr/>
        </p:nvSpPr>
        <p:spPr>
          <a:xfrm>
            <a:off x="3975236" y="5451186"/>
            <a:ext cx="7313131" cy="1283896"/>
          </a:xfrm>
          <a:prstGeom prst="rect">
            <a:avLst/>
          </a:prstGeom>
        </p:spPr>
        <p:txBody>
          <a:bodyPr vert="horz" lIns="91440" tIns="45720" rIns="91440" bIns="45720" rtlCol="0" anchor="ctr">
            <a:normAutofit/>
          </a:bodyPr>
          <a:lstStyle>
            <a:lvl1pPr indent="0">
              <a:lnSpc>
                <a:spcPct val="150000"/>
              </a:lnSpc>
              <a:spcBef>
                <a:spcPts val="1000"/>
              </a:spcBef>
              <a:buFont typeface="Arial" panose="020B0604020202020204" pitchFamily="34" charset="0"/>
              <a:buNone/>
              <a:defRPr sz="6000" i="1">
                <a:latin typeface="Segoe UI Semibold"/>
                <a:cs typeface="Segoe UI Semibold"/>
              </a:defRPr>
            </a:lvl1pPr>
            <a:lvl2pPr indent="0">
              <a:lnSpc>
                <a:spcPct val="90000"/>
              </a:lnSpc>
              <a:spcBef>
                <a:spcPts val="500"/>
              </a:spcBef>
              <a:buFont typeface="Arial" panose="020B0604020202020204" pitchFamily="34" charset="0"/>
              <a:buNone/>
              <a:defRPr sz="1400">
                <a:latin typeface="+mj-lt"/>
              </a:defRPr>
            </a:lvl2pPr>
            <a:lvl3pPr indent="0">
              <a:lnSpc>
                <a:spcPct val="90000"/>
              </a:lnSpc>
              <a:spcBef>
                <a:spcPts val="500"/>
              </a:spcBef>
              <a:buFont typeface="Arial" panose="020B0604020202020204" pitchFamily="34" charset="0"/>
              <a:buNone/>
              <a:defRPr sz="1200">
                <a:latin typeface="+mj-lt"/>
              </a:defRPr>
            </a:lvl3pPr>
            <a:lvl4pPr indent="0">
              <a:lnSpc>
                <a:spcPct val="90000"/>
              </a:lnSpc>
              <a:spcBef>
                <a:spcPts val="500"/>
              </a:spcBef>
              <a:buFont typeface="Arial" panose="020B0604020202020204" pitchFamily="34" charset="0"/>
              <a:buNone/>
              <a:defRPr sz="1000">
                <a:latin typeface="+mj-lt"/>
              </a:defRPr>
            </a:lvl4pPr>
            <a:lvl5pPr indent="0">
              <a:lnSpc>
                <a:spcPct val="90000"/>
              </a:lnSpc>
              <a:spcBef>
                <a:spcPts val="500"/>
              </a:spcBef>
              <a:buFont typeface="Arial" panose="020B0604020202020204" pitchFamily="34" charset="0"/>
              <a:buNone/>
              <a:defRPr sz="1000">
                <a:latin typeface="+mj-lt"/>
              </a:defRPr>
            </a:lvl5pPr>
            <a:lvl6pPr indent="0">
              <a:lnSpc>
                <a:spcPct val="90000"/>
              </a:lnSpc>
              <a:spcBef>
                <a:spcPts val="500"/>
              </a:spcBef>
              <a:buFont typeface="Arial" panose="020B0604020202020204" pitchFamily="34" charset="0"/>
              <a:buNone/>
              <a:defRPr sz="1000"/>
            </a:lvl6pPr>
            <a:lvl7pPr indent="0">
              <a:lnSpc>
                <a:spcPct val="90000"/>
              </a:lnSpc>
              <a:spcBef>
                <a:spcPts val="500"/>
              </a:spcBef>
              <a:buFont typeface="Arial" panose="020B0604020202020204" pitchFamily="34" charset="0"/>
              <a:buNone/>
              <a:defRPr sz="1000"/>
            </a:lvl7pPr>
            <a:lvl8pPr indent="0">
              <a:lnSpc>
                <a:spcPct val="90000"/>
              </a:lnSpc>
              <a:spcBef>
                <a:spcPts val="500"/>
              </a:spcBef>
              <a:buFont typeface="Arial" panose="020B0604020202020204" pitchFamily="34" charset="0"/>
              <a:buNone/>
              <a:defRPr sz="1000"/>
            </a:lvl8pPr>
            <a:lvl9pPr indent="0">
              <a:lnSpc>
                <a:spcPct val="90000"/>
              </a:lnSpc>
              <a:spcBef>
                <a:spcPts val="500"/>
              </a:spcBef>
              <a:buFont typeface="Arial" panose="020B0604020202020204" pitchFamily="34" charset="0"/>
              <a:buNone/>
              <a:defRPr sz="1000"/>
            </a:lvl9pPr>
          </a:lstStyle>
          <a:p>
            <a:r>
              <a:rPr lang="en-GB" sz="2400" dirty="0">
                <a:latin typeface="+mj-lt"/>
                <a:cs typeface="Segoe UI Light" panose="020B0502040204020203" pitchFamily="34" charset="0"/>
              </a:rPr>
              <a:t>Sessions are connected by gap tasks, which support schools in understanding their own context.</a:t>
            </a:r>
          </a:p>
        </p:txBody>
      </p:sp>
    </p:spTree>
    <p:extLst>
      <p:ext uri="{BB962C8B-B14F-4D97-AF65-F5344CB8AC3E}">
        <p14:creationId xmlns:p14="http://schemas.microsoft.com/office/powerpoint/2010/main" val="40543571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2C3D1-00FD-DD8E-6B8F-D79C9AEE8C80}"/>
              </a:ext>
            </a:extLst>
          </p:cNvPr>
          <p:cNvSpPr>
            <a:spLocks noGrp="1"/>
          </p:cNvSpPr>
          <p:nvPr>
            <p:ph type="title"/>
          </p:nvPr>
        </p:nvSpPr>
        <p:spPr>
          <a:xfrm>
            <a:off x="217715" y="116114"/>
            <a:ext cx="7606943" cy="928915"/>
          </a:xfrm>
        </p:spPr>
        <p:txBody>
          <a:bodyPr anchor="ctr"/>
          <a:lstStyle/>
          <a:p>
            <a:r>
              <a:rPr lang="en-GB" dirty="0">
                <a:latin typeface="Segoe UI Semibold"/>
                <a:cs typeface="Segoe UI Semibold"/>
              </a:rPr>
              <a:t>Who is invited?</a:t>
            </a:r>
          </a:p>
        </p:txBody>
      </p:sp>
      <p:sp>
        <p:nvSpPr>
          <p:cNvPr id="3" name="Text Placeholder 2">
            <a:extLst>
              <a:ext uri="{FF2B5EF4-FFF2-40B4-BE49-F238E27FC236}">
                <a16:creationId xmlns:a16="http://schemas.microsoft.com/office/drawing/2014/main" id="{260D8721-89B9-3867-1778-F36498D2D86D}"/>
              </a:ext>
            </a:extLst>
          </p:cNvPr>
          <p:cNvSpPr>
            <a:spLocks noGrp="1"/>
          </p:cNvSpPr>
          <p:nvPr>
            <p:ph type="body" sz="half" idx="2"/>
          </p:nvPr>
        </p:nvSpPr>
        <p:spPr>
          <a:xfrm>
            <a:off x="217715" y="1045029"/>
            <a:ext cx="7606943" cy="4823959"/>
          </a:xfrm>
        </p:spPr>
        <p:txBody>
          <a:bodyPr vert="horz" lIns="91440" tIns="45720" rIns="91440" bIns="45720" rtlCol="0" anchor="t">
            <a:normAutofit fontScale="92500"/>
          </a:bodyPr>
          <a:lstStyle/>
          <a:p>
            <a:pPr marL="457200" indent="-457200">
              <a:buFont typeface="Arial" panose="020B0604020202020204" pitchFamily="34" charset="0"/>
              <a:buChar char="•"/>
            </a:pPr>
            <a:r>
              <a:rPr lang="en-GB" sz="2400" dirty="0"/>
              <a:t>2-3 people to attend from each school, taking responsibility for appropriate cascading of training through their school.</a:t>
            </a:r>
          </a:p>
          <a:p>
            <a:pPr marL="457200" indent="-457200">
              <a:buFont typeface="Arial" panose="020B0604020202020204" pitchFamily="34" charset="0"/>
              <a:buChar char="•"/>
            </a:pPr>
            <a:r>
              <a:rPr lang="en-GB" sz="2400" dirty="0"/>
              <a:t>Primary target is Early Years leadership including Head Teacher, EY Phase Lead – plus one other depending on size of school.</a:t>
            </a:r>
          </a:p>
          <a:p>
            <a:pPr marL="457200" indent="-457200">
              <a:buFont typeface="Arial" panose="020B0604020202020204" pitchFamily="34" charset="0"/>
              <a:buChar char="•"/>
            </a:pPr>
            <a:r>
              <a:rPr lang="en-GB" sz="2400" dirty="0"/>
              <a:t>SENDCo is also suggested for some sessions.</a:t>
            </a:r>
          </a:p>
          <a:p>
            <a:pPr marL="457200" indent="-457200">
              <a:buFont typeface="Arial" panose="020B0604020202020204" pitchFamily="34" charset="0"/>
              <a:buChar char="•"/>
            </a:pPr>
            <a:r>
              <a:rPr lang="en-GB" sz="2400" dirty="0"/>
              <a:t>Focus will primarily be on Reception but refer to all Early Years teachers. </a:t>
            </a:r>
            <a:endParaRPr lang="en-GB" sz="2400" b="1" dirty="0"/>
          </a:p>
        </p:txBody>
      </p:sp>
      <p:pic>
        <p:nvPicPr>
          <p:cNvPr id="4" name="Picture Placeholder 6">
            <a:extLst>
              <a:ext uri="{FF2B5EF4-FFF2-40B4-BE49-F238E27FC236}">
                <a16:creationId xmlns:a16="http://schemas.microsoft.com/office/drawing/2014/main" id="{D0E36B64-0C42-A839-72DE-1480E2998C0E}"/>
              </a:ext>
            </a:extLst>
          </p:cNvPr>
          <p:cNvPicPr>
            <a:picLocks noChangeAspect="1"/>
          </p:cNvPicPr>
          <p:nvPr/>
        </p:nvPicPr>
        <p:blipFill>
          <a:blip r:embed="rId3">
            <a:extLst>
              <a:ext uri="{28A0092B-C50C-407E-A947-70E740481C1C}">
                <a14:useLocalDpi xmlns:a14="http://schemas.microsoft.com/office/drawing/2010/main" val="0"/>
              </a:ext>
            </a:extLst>
          </a:blip>
          <a:srcRect l="17178" r="17178"/>
          <a:stretch/>
        </p:blipFill>
        <p:spPr>
          <a:xfrm flipH="1">
            <a:off x="7824658" y="-9128"/>
            <a:ext cx="4367339" cy="4435985"/>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pic>
    </p:spTree>
    <p:extLst>
      <p:ext uri="{BB962C8B-B14F-4D97-AF65-F5344CB8AC3E}">
        <p14:creationId xmlns:p14="http://schemas.microsoft.com/office/powerpoint/2010/main" val="1388486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60D8721-89B9-3867-1778-F36498D2D86D}"/>
              </a:ext>
            </a:extLst>
          </p:cNvPr>
          <p:cNvSpPr>
            <a:spLocks noGrp="1"/>
          </p:cNvSpPr>
          <p:nvPr>
            <p:ph idx="1"/>
          </p:nvPr>
        </p:nvSpPr>
        <p:spPr>
          <a:xfrm>
            <a:off x="3975236" y="1605535"/>
            <a:ext cx="6940413" cy="2992665"/>
          </a:xfrm>
        </p:spPr>
        <p:txBody>
          <a:bodyPr vert="horz" lIns="91440" tIns="45720" rIns="91440" bIns="45720" rtlCol="0" anchor="ctr">
            <a:normAutofit/>
          </a:bodyPr>
          <a:lstStyle/>
          <a:p>
            <a:pPr marL="0" indent="0">
              <a:buNone/>
            </a:pPr>
            <a:r>
              <a:rPr lang="en-GB" sz="6000" dirty="0">
                <a:latin typeface="Segoe UI Semibold"/>
                <a:cs typeface="Segoe UI Semibold"/>
              </a:rPr>
              <a:t>Supporting Early Language Development</a:t>
            </a:r>
          </a:p>
        </p:txBody>
      </p:sp>
      <p:sp>
        <p:nvSpPr>
          <p:cNvPr id="2" name="TextBox 1">
            <a:extLst>
              <a:ext uri="{FF2B5EF4-FFF2-40B4-BE49-F238E27FC236}">
                <a16:creationId xmlns:a16="http://schemas.microsoft.com/office/drawing/2014/main" id="{9E9E36FA-2D43-33D7-FCEC-10BACADF7FE0}"/>
              </a:ext>
            </a:extLst>
          </p:cNvPr>
          <p:cNvSpPr txBox="1"/>
          <p:nvPr/>
        </p:nvSpPr>
        <p:spPr>
          <a:xfrm>
            <a:off x="3975236" y="791772"/>
            <a:ext cx="7313131" cy="603035"/>
          </a:xfrm>
          <a:prstGeom prst="rect">
            <a:avLst/>
          </a:prstGeom>
        </p:spPr>
        <p:txBody>
          <a:bodyPr vert="horz" lIns="91440" tIns="45720" rIns="91440" bIns="45720" rtlCol="0" anchor="ctr">
            <a:normAutofit fontScale="40000" lnSpcReduction="20000"/>
          </a:bodyPr>
          <a:lstStyle>
            <a:lvl1pPr indent="0">
              <a:lnSpc>
                <a:spcPct val="150000"/>
              </a:lnSpc>
              <a:spcBef>
                <a:spcPts val="1000"/>
              </a:spcBef>
              <a:buFont typeface="Arial" panose="020B0604020202020204" pitchFamily="34" charset="0"/>
              <a:buNone/>
              <a:defRPr sz="6000" i="1">
                <a:latin typeface="Segoe UI Semibold"/>
                <a:cs typeface="Segoe UI Semibold"/>
              </a:defRPr>
            </a:lvl1pPr>
            <a:lvl2pPr indent="0">
              <a:lnSpc>
                <a:spcPct val="90000"/>
              </a:lnSpc>
              <a:spcBef>
                <a:spcPts val="500"/>
              </a:spcBef>
              <a:buFont typeface="Arial" panose="020B0604020202020204" pitchFamily="34" charset="0"/>
              <a:buNone/>
              <a:defRPr sz="1400">
                <a:latin typeface="+mj-lt"/>
              </a:defRPr>
            </a:lvl2pPr>
            <a:lvl3pPr indent="0">
              <a:lnSpc>
                <a:spcPct val="90000"/>
              </a:lnSpc>
              <a:spcBef>
                <a:spcPts val="500"/>
              </a:spcBef>
              <a:buFont typeface="Arial" panose="020B0604020202020204" pitchFamily="34" charset="0"/>
              <a:buNone/>
              <a:defRPr sz="1200">
                <a:latin typeface="+mj-lt"/>
              </a:defRPr>
            </a:lvl3pPr>
            <a:lvl4pPr indent="0">
              <a:lnSpc>
                <a:spcPct val="90000"/>
              </a:lnSpc>
              <a:spcBef>
                <a:spcPts val="500"/>
              </a:spcBef>
              <a:buFont typeface="Arial" panose="020B0604020202020204" pitchFamily="34" charset="0"/>
              <a:buNone/>
              <a:defRPr sz="1000">
                <a:latin typeface="+mj-lt"/>
              </a:defRPr>
            </a:lvl4pPr>
            <a:lvl5pPr indent="0">
              <a:lnSpc>
                <a:spcPct val="90000"/>
              </a:lnSpc>
              <a:spcBef>
                <a:spcPts val="500"/>
              </a:spcBef>
              <a:buFont typeface="Arial" panose="020B0604020202020204" pitchFamily="34" charset="0"/>
              <a:buNone/>
              <a:defRPr sz="1000">
                <a:latin typeface="+mj-lt"/>
              </a:defRPr>
            </a:lvl5pPr>
            <a:lvl6pPr indent="0">
              <a:lnSpc>
                <a:spcPct val="90000"/>
              </a:lnSpc>
              <a:spcBef>
                <a:spcPts val="500"/>
              </a:spcBef>
              <a:buFont typeface="Arial" panose="020B0604020202020204" pitchFamily="34" charset="0"/>
              <a:buNone/>
              <a:defRPr sz="1000"/>
            </a:lvl6pPr>
            <a:lvl7pPr indent="0">
              <a:lnSpc>
                <a:spcPct val="90000"/>
              </a:lnSpc>
              <a:spcBef>
                <a:spcPts val="500"/>
              </a:spcBef>
              <a:buFont typeface="Arial" panose="020B0604020202020204" pitchFamily="34" charset="0"/>
              <a:buNone/>
              <a:defRPr sz="1000"/>
            </a:lvl7pPr>
            <a:lvl8pPr indent="0">
              <a:lnSpc>
                <a:spcPct val="90000"/>
              </a:lnSpc>
              <a:spcBef>
                <a:spcPts val="500"/>
              </a:spcBef>
              <a:buFont typeface="Arial" panose="020B0604020202020204" pitchFamily="34" charset="0"/>
              <a:buNone/>
              <a:defRPr sz="1000"/>
            </a:lvl8pPr>
            <a:lvl9pPr indent="0">
              <a:lnSpc>
                <a:spcPct val="90000"/>
              </a:lnSpc>
              <a:spcBef>
                <a:spcPts val="500"/>
              </a:spcBef>
              <a:buFont typeface="Arial" panose="020B0604020202020204" pitchFamily="34" charset="0"/>
              <a:buNone/>
              <a:defRPr sz="1000"/>
            </a:lvl9pPr>
          </a:lstStyle>
          <a:p>
            <a:r>
              <a:rPr lang="en-GB" dirty="0"/>
              <a:t>New English Hubs Programme Offer</a:t>
            </a:r>
          </a:p>
        </p:txBody>
      </p:sp>
      <p:sp>
        <p:nvSpPr>
          <p:cNvPr id="4" name="TextBox 3">
            <a:extLst>
              <a:ext uri="{FF2B5EF4-FFF2-40B4-BE49-F238E27FC236}">
                <a16:creationId xmlns:a16="http://schemas.microsoft.com/office/drawing/2014/main" id="{E69E8363-0D3B-6EEA-12CA-EC0EAEF1F645}"/>
              </a:ext>
            </a:extLst>
          </p:cNvPr>
          <p:cNvSpPr txBox="1"/>
          <p:nvPr/>
        </p:nvSpPr>
        <p:spPr>
          <a:xfrm>
            <a:off x="3975236" y="4597003"/>
            <a:ext cx="7313131" cy="1283896"/>
          </a:xfrm>
          <a:prstGeom prst="rect">
            <a:avLst/>
          </a:prstGeom>
        </p:spPr>
        <p:txBody>
          <a:bodyPr vert="horz" lIns="91440" tIns="45720" rIns="91440" bIns="45720" rtlCol="0" anchor="ctr">
            <a:normAutofit/>
          </a:bodyPr>
          <a:lstStyle>
            <a:lvl1pPr indent="0">
              <a:lnSpc>
                <a:spcPct val="150000"/>
              </a:lnSpc>
              <a:spcBef>
                <a:spcPts val="1000"/>
              </a:spcBef>
              <a:buFont typeface="Arial" panose="020B0604020202020204" pitchFamily="34" charset="0"/>
              <a:buNone/>
              <a:defRPr sz="6000" i="1">
                <a:latin typeface="Segoe UI Semibold"/>
                <a:cs typeface="Segoe UI Semibold"/>
              </a:defRPr>
            </a:lvl1pPr>
            <a:lvl2pPr indent="0">
              <a:lnSpc>
                <a:spcPct val="90000"/>
              </a:lnSpc>
              <a:spcBef>
                <a:spcPts val="500"/>
              </a:spcBef>
              <a:buFont typeface="Arial" panose="020B0604020202020204" pitchFamily="34" charset="0"/>
              <a:buNone/>
              <a:defRPr sz="1400">
                <a:latin typeface="+mj-lt"/>
              </a:defRPr>
            </a:lvl2pPr>
            <a:lvl3pPr indent="0">
              <a:lnSpc>
                <a:spcPct val="90000"/>
              </a:lnSpc>
              <a:spcBef>
                <a:spcPts val="500"/>
              </a:spcBef>
              <a:buFont typeface="Arial" panose="020B0604020202020204" pitchFamily="34" charset="0"/>
              <a:buNone/>
              <a:defRPr sz="1200">
                <a:latin typeface="+mj-lt"/>
              </a:defRPr>
            </a:lvl3pPr>
            <a:lvl4pPr indent="0">
              <a:lnSpc>
                <a:spcPct val="90000"/>
              </a:lnSpc>
              <a:spcBef>
                <a:spcPts val="500"/>
              </a:spcBef>
              <a:buFont typeface="Arial" panose="020B0604020202020204" pitchFamily="34" charset="0"/>
              <a:buNone/>
              <a:defRPr sz="1000">
                <a:latin typeface="+mj-lt"/>
              </a:defRPr>
            </a:lvl4pPr>
            <a:lvl5pPr indent="0">
              <a:lnSpc>
                <a:spcPct val="90000"/>
              </a:lnSpc>
              <a:spcBef>
                <a:spcPts val="500"/>
              </a:spcBef>
              <a:buFont typeface="Arial" panose="020B0604020202020204" pitchFamily="34" charset="0"/>
              <a:buNone/>
              <a:defRPr sz="1000">
                <a:latin typeface="+mj-lt"/>
              </a:defRPr>
            </a:lvl5pPr>
            <a:lvl6pPr indent="0">
              <a:lnSpc>
                <a:spcPct val="90000"/>
              </a:lnSpc>
              <a:spcBef>
                <a:spcPts val="500"/>
              </a:spcBef>
              <a:buFont typeface="Arial" panose="020B0604020202020204" pitchFamily="34" charset="0"/>
              <a:buNone/>
              <a:defRPr sz="1000"/>
            </a:lvl6pPr>
            <a:lvl7pPr indent="0">
              <a:lnSpc>
                <a:spcPct val="90000"/>
              </a:lnSpc>
              <a:spcBef>
                <a:spcPts val="500"/>
              </a:spcBef>
              <a:buFont typeface="Arial" panose="020B0604020202020204" pitchFamily="34" charset="0"/>
              <a:buNone/>
              <a:defRPr sz="1000"/>
            </a:lvl7pPr>
            <a:lvl8pPr indent="0">
              <a:lnSpc>
                <a:spcPct val="90000"/>
              </a:lnSpc>
              <a:spcBef>
                <a:spcPts val="500"/>
              </a:spcBef>
              <a:buFont typeface="Arial" panose="020B0604020202020204" pitchFamily="34" charset="0"/>
              <a:buNone/>
              <a:defRPr sz="1000"/>
            </a:lvl8pPr>
            <a:lvl9pPr indent="0">
              <a:lnSpc>
                <a:spcPct val="90000"/>
              </a:lnSpc>
              <a:spcBef>
                <a:spcPts val="500"/>
              </a:spcBef>
              <a:buFont typeface="Arial" panose="020B0604020202020204" pitchFamily="34" charset="0"/>
              <a:buNone/>
              <a:defRPr sz="1000"/>
            </a:lvl9pPr>
          </a:lstStyle>
          <a:p>
            <a:r>
              <a:rPr lang="en-GB" sz="2400" dirty="0">
                <a:latin typeface="+mj-lt"/>
                <a:cs typeface="Segoe UI Light" panose="020B0502040204020203" pitchFamily="34" charset="0"/>
              </a:rPr>
              <a:t>A school improvement course, focused on ensuring the very best outcomes in early language development</a:t>
            </a:r>
          </a:p>
        </p:txBody>
      </p:sp>
    </p:spTree>
    <p:extLst>
      <p:ext uri="{BB962C8B-B14F-4D97-AF65-F5344CB8AC3E}">
        <p14:creationId xmlns:p14="http://schemas.microsoft.com/office/powerpoint/2010/main" val="1261936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B0C10C3B5C8B409BA1F5DFDFD547B1" ma:contentTypeVersion="17" ma:contentTypeDescription="Create a new document." ma:contentTypeScope="" ma:versionID="f1bdc32984223d7b3079f845ae977c9c">
  <xsd:schema xmlns:xsd="http://www.w3.org/2001/XMLSchema" xmlns:xs="http://www.w3.org/2001/XMLSchema" xmlns:p="http://schemas.microsoft.com/office/2006/metadata/properties" xmlns:ns2="69b2a286-2666-47e5-9e4b-075fc47ab3bd" xmlns:ns3="85a7130c-f149-48bd-b3a5-deaaff277af0" targetNamespace="http://schemas.microsoft.com/office/2006/metadata/properties" ma:root="true" ma:fieldsID="9901cb58b5a50c96de7eeaa3b64ebce1" ns2:_="" ns3:_="">
    <xsd:import namespace="69b2a286-2666-47e5-9e4b-075fc47ab3bd"/>
    <xsd:import namespace="85a7130c-f149-48bd-b3a5-deaaff277af0"/>
    <xsd:element name="properties">
      <xsd:complexType>
        <xsd:sequence>
          <xsd:element name="documentManagement">
            <xsd:complexType>
              <xsd:all>
                <xsd:element ref="ns2:c27b8744c5fc4d4bb1443fac43b8e682" minOccurs="0"/>
                <xsd:element ref="ns2:TaxCatchAll" minOccurs="0"/>
                <xsd:element ref="ns2:PersonalIdentificationData" minOccurs="0"/>
                <xsd:element ref="ns3:MediaServiceMetadata" minOccurs="0"/>
                <xsd:element ref="ns3:MediaServiceFastMetadata"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2:SharedWithUsers" minOccurs="0"/>
                <xsd:element ref="ns2:SharedWithDetails" minOccurs="0"/>
                <xsd:element ref="ns3: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b2a286-2666-47e5-9e4b-075fc47ab3bd" elementFormDefault="qualified">
    <xsd:import namespace="http://schemas.microsoft.com/office/2006/documentManagement/types"/>
    <xsd:import namespace="http://schemas.microsoft.com/office/infopath/2007/PartnerControls"/>
    <xsd:element name="c27b8744c5fc4d4bb1443fac43b8e682" ma:index="9" nillable="true" ma:taxonomy="true" ma:internalName="c27b8744c5fc4d4bb1443fac43b8e682" ma:taxonomyFieldName="Staff_x0020_Category" ma:displayName="Staff Category" ma:default="" ma:fieldId="{c27b8744-c5fc-4d4b-b144-3fac43b8e682}" ma:sspId="1880f6a1-3ecc-40ac-87bf-821aae4f0ad7" ma:termSetId="97534cd6-1702-47e0-a0c6-27f4ad0e51a3"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9d503e01-fdd6-4348-a208-36effe0a9fac}" ma:internalName="TaxCatchAll" ma:showField="CatchAllData" ma:web="69b2a286-2666-47e5-9e4b-075fc47ab3bd">
      <xsd:complexType>
        <xsd:complexContent>
          <xsd:extension base="dms:MultiChoiceLookup">
            <xsd:sequence>
              <xsd:element name="Value" type="dms:Lookup" maxOccurs="unbounded" minOccurs="0" nillable="true"/>
            </xsd:sequence>
          </xsd:extension>
        </xsd:complexContent>
      </xsd:complexType>
    </xsd:element>
    <xsd:element name="PersonalIdentificationData" ma:index="11" nillable="true" ma:displayName="Personal Identification Data" ma:default="" ma:internalName="PersonalIdentificationData">
      <xsd:simpleType>
        <xsd:restriction base="dms:Choice">
          <xsd:enumeration value="No"/>
          <xsd:enumeration value="Yes"/>
        </xsd:restriction>
      </xsd:simple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5a7130c-f149-48bd-b3a5-deaaff277af0"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1880f6a1-3ecc-40ac-87bf-821aae4f0ad7"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5a7130c-f149-48bd-b3a5-deaaff277af0">
      <Terms xmlns="http://schemas.microsoft.com/office/infopath/2007/PartnerControls"/>
    </lcf76f155ced4ddcb4097134ff3c332f>
    <c27b8744c5fc4d4bb1443fac43b8e682 xmlns="69b2a286-2666-47e5-9e4b-075fc47ab3bd">
      <Terms xmlns="http://schemas.microsoft.com/office/infopath/2007/PartnerControls"/>
    </c27b8744c5fc4d4bb1443fac43b8e682>
    <PersonalIdentificationData xmlns="69b2a286-2666-47e5-9e4b-075fc47ab3bd" xsi:nil="true"/>
    <TaxCatchAll xmlns="69b2a286-2666-47e5-9e4b-075fc47ab3b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CB4C56-1540-4CC2-9F9C-BF22F47E47F7}">
  <ds:schemaRefs>
    <ds:schemaRef ds:uri="69b2a286-2666-47e5-9e4b-075fc47ab3bd"/>
    <ds:schemaRef ds:uri="85a7130c-f149-48bd-b3a5-deaaff277af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3B9C27F-CADC-4E5C-8DF1-C3A7AD0BBFB9}">
  <ds:schemaRefs>
    <ds:schemaRef ds:uri="85a7130c-f149-48bd-b3a5-deaaff277af0"/>
    <ds:schemaRef ds:uri="http://www.w3.org/XML/1998/namespace"/>
    <ds:schemaRef ds:uri="http://schemas.microsoft.com/office/infopath/2007/PartnerControls"/>
    <ds:schemaRef ds:uri="http://schemas.microsoft.com/office/2006/documentManagement/types"/>
    <ds:schemaRef ds:uri="69b2a286-2666-47e5-9e4b-075fc47ab3bd"/>
    <ds:schemaRef ds:uri="http://purl.org/dc/terms/"/>
    <ds:schemaRef ds:uri="http://purl.org/dc/elements/1.1/"/>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27EC240F-4E6B-41B0-8960-AA140A3C13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1631</Words>
  <Application>Microsoft Office PowerPoint</Application>
  <PresentationFormat>Widescreen</PresentationFormat>
  <Paragraphs>123</Paragraphs>
  <Slides>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Calibri Light</vt:lpstr>
      <vt:lpstr>Cavolini</vt:lpstr>
      <vt:lpstr>Segoe Print</vt:lpstr>
      <vt:lpstr>Segoe UI Light</vt:lpstr>
      <vt:lpstr>Segoe UI Semibold</vt:lpstr>
      <vt:lpstr>Office Theme</vt:lpstr>
      <vt:lpstr>PowerPoint Presentation</vt:lpstr>
      <vt:lpstr>What’s the big deal about early language?</vt:lpstr>
      <vt:lpstr>Key Aims</vt:lpstr>
      <vt:lpstr>Sessions</vt:lpstr>
      <vt:lpstr>Who is invited?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Pitts</dc:creator>
  <cp:lastModifiedBy>L Fagg</cp:lastModifiedBy>
  <cp:revision>2</cp:revision>
  <dcterms:created xsi:type="dcterms:W3CDTF">2022-10-12T12:48:10Z</dcterms:created>
  <dcterms:modified xsi:type="dcterms:W3CDTF">2023-01-06T08:17:04Z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0x01010060B0C10C3B5C8B409BA1F5DFDFD547B1</vt:lpwstr>
  </property>
  <property fmtid="{D5CDD505-2E9C-101B-9397-08002B2CF9AE}" pid="3" name="Staff Category">
    <vt:lpwstr/>
  </property>
  <property fmtid="{D5CDD505-2E9C-101B-9397-08002B2CF9AE}" pid="4" name="MediaServiceImageTags">
    <vt:lpwstr/>
  </property>
</Properties>
</file>